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1" r:id="rId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1024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3/05/13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3/05/13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3/05/13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3/05/13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3/05/13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3/05/13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3/05/13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3/05/13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3/05/13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3/05/13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3/05/13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3/05/13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‹#›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/>
          <p:cNvSpPr txBox="1"/>
          <p:nvPr/>
        </p:nvSpPr>
        <p:spPr>
          <a:xfrm>
            <a:off x="971600" y="404664"/>
            <a:ext cx="69847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Séance 18 – Equilibre Macroéconomique – DA/0A : Ex. 5</a:t>
            </a:r>
            <a:endParaRPr lang="fr-BE" dirty="0"/>
          </a:p>
        </p:txBody>
      </p:sp>
      <p:sp>
        <p:nvSpPr>
          <p:cNvPr id="5" name="ZoneTexte 4"/>
          <p:cNvSpPr txBox="1"/>
          <p:nvPr/>
        </p:nvSpPr>
        <p:spPr>
          <a:xfrm>
            <a:off x="755576" y="1041164"/>
            <a:ext cx="35283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Hypothèses : </a:t>
            </a:r>
          </a:p>
          <a:p>
            <a:pPr marL="285750" indent="-285750">
              <a:buFontTx/>
              <a:buChar char="-"/>
            </a:pPr>
            <a:r>
              <a:rPr lang="fr-BE" dirty="0" smtClean="0"/>
              <a:t>Petite économie ouverte</a:t>
            </a:r>
          </a:p>
          <a:p>
            <a:pPr marL="285750" indent="-285750">
              <a:buFontTx/>
              <a:buChar char="-"/>
            </a:pPr>
            <a:r>
              <a:rPr lang="fr-BE" dirty="0" smtClean="0"/>
              <a:t>Taux de change flexible</a:t>
            </a:r>
          </a:p>
          <a:p>
            <a:pPr marL="285750" indent="-285750">
              <a:buFontTx/>
              <a:buChar char="-"/>
            </a:pPr>
            <a:r>
              <a:rPr lang="fr-BE" dirty="0" smtClean="0"/>
              <a:t>Mobilité parfaite des capitaux</a:t>
            </a:r>
            <a:endParaRPr lang="fr-BE" dirty="0"/>
          </a:p>
        </p:txBody>
      </p:sp>
      <p:sp>
        <p:nvSpPr>
          <p:cNvPr id="6" name="ZoneTexte 5"/>
          <p:cNvSpPr txBox="1"/>
          <p:nvPr/>
        </p:nvSpPr>
        <p:spPr>
          <a:xfrm>
            <a:off x="4572000" y="1052735"/>
            <a:ext cx="41764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Situation initiale : sous-emploi keynésien</a:t>
            </a:r>
          </a:p>
          <a:p>
            <a:endParaRPr lang="fr-BE" dirty="0"/>
          </a:p>
          <a:p>
            <a:r>
              <a:rPr lang="fr-BE" dirty="0" smtClean="0"/>
              <a:t>« Choc » : Politique monétaire expansionniste</a:t>
            </a:r>
          </a:p>
        </p:txBody>
      </p:sp>
      <p:grpSp>
        <p:nvGrpSpPr>
          <p:cNvPr id="40" name="Groupe 39"/>
          <p:cNvGrpSpPr/>
          <p:nvPr/>
        </p:nvGrpSpPr>
        <p:grpSpPr>
          <a:xfrm>
            <a:off x="3671900" y="2492895"/>
            <a:ext cx="2592288" cy="4062646"/>
            <a:chOff x="3671900" y="2492895"/>
            <a:chExt cx="2592288" cy="4062646"/>
          </a:xfrm>
        </p:grpSpPr>
        <p:cxnSp>
          <p:nvCxnSpPr>
            <p:cNvPr id="8" name="Connecteur droit 7"/>
            <p:cNvCxnSpPr/>
            <p:nvPr/>
          </p:nvCxnSpPr>
          <p:spPr>
            <a:xfrm>
              <a:off x="3995936" y="2492896"/>
              <a:ext cx="0" cy="1800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Connecteur droit 15"/>
            <p:cNvCxnSpPr/>
            <p:nvPr/>
          </p:nvCxnSpPr>
          <p:spPr>
            <a:xfrm flipV="1">
              <a:off x="4211960" y="2636912"/>
              <a:ext cx="1512168" cy="9361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ZoneTexte 29"/>
            <p:cNvSpPr txBox="1"/>
            <p:nvPr/>
          </p:nvSpPr>
          <p:spPr>
            <a:xfrm>
              <a:off x="5724128" y="2633174"/>
              <a:ext cx="5040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1000" dirty="0" smtClean="0"/>
                <a:t>LM</a:t>
              </a:r>
              <a:endParaRPr lang="fr-BE" sz="1000" dirty="0"/>
            </a:p>
          </p:txBody>
        </p:sp>
        <p:sp>
          <p:nvSpPr>
            <p:cNvPr id="32" name="ZoneTexte 31"/>
            <p:cNvSpPr txBox="1"/>
            <p:nvPr/>
          </p:nvSpPr>
          <p:spPr>
            <a:xfrm>
              <a:off x="3671900" y="2492895"/>
              <a:ext cx="25202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1000" dirty="0"/>
                <a:t>i</a:t>
              </a:r>
            </a:p>
          </p:txBody>
        </p:sp>
        <p:grpSp>
          <p:nvGrpSpPr>
            <p:cNvPr id="39" name="Groupe 38"/>
            <p:cNvGrpSpPr/>
            <p:nvPr/>
          </p:nvGrpSpPr>
          <p:grpSpPr>
            <a:xfrm>
              <a:off x="3671900" y="3104964"/>
              <a:ext cx="2592288" cy="3450577"/>
              <a:chOff x="3671900" y="3104964"/>
              <a:chExt cx="2592288" cy="3450577"/>
            </a:xfrm>
          </p:grpSpPr>
          <p:cxnSp>
            <p:nvCxnSpPr>
              <p:cNvPr id="9" name="Connecteur droit 8"/>
              <p:cNvCxnSpPr/>
              <p:nvPr/>
            </p:nvCxnSpPr>
            <p:spPr>
              <a:xfrm>
                <a:off x="3995936" y="4583943"/>
                <a:ext cx="0" cy="158417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Connecteur droit 11"/>
              <p:cNvCxnSpPr/>
              <p:nvPr/>
            </p:nvCxnSpPr>
            <p:spPr>
              <a:xfrm flipH="1">
                <a:off x="3995936" y="4293096"/>
                <a:ext cx="201622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Connecteur droit 13"/>
              <p:cNvCxnSpPr/>
              <p:nvPr/>
            </p:nvCxnSpPr>
            <p:spPr>
              <a:xfrm flipH="1">
                <a:off x="3995936" y="6161256"/>
                <a:ext cx="2016224" cy="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Connecteur droit 16"/>
              <p:cNvCxnSpPr/>
              <p:nvPr/>
            </p:nvCxnSpPr>
            <p:spPr>
              <a:xfrm flipH="1" flipV="1">
                <a:off x="4364360" y="3104964"/>
                <a:ext cx="1647800" cy="864096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Connecteur droit 19"/>
              <p:cNvCxnSpPr/>
              <p:nvPr/>
            </p:nvCxnSpPr>
            <p:spPr>
              <a:xfrm>
                <a:off x="4716016" y="3284984"/>
                <a:ext cx="0" cy="2876272"/>
              </a:xfrm>
              <a:prstGeom prst="line">
                <a:avLst/>
              </a:prstGeom>
              <a:ln>
                <a:solidFill>
                  <a:schemeClr val="bg2">
                    <a:lumMod val="75000"/>
                  </a:schemeClr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Connecteur droit 20"/>
              <p:cNvCxnSpPr/>
              <p:nvPr/>
            </p:nvCxnSpPr>
            <p:spPr>
              <a:xfrm flipV="1">
                <a:off x="4226381" y="5376031"/>
                <a:ext cx="741663" cy="468052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Connecteur droit 22"/>
              <p:cNvCxnSpPr/>
              <p:nvPr/>
            </p:nvCxnSpPr>
            <p:spPr>
              <a:xfrm flipV="1">
                <a:off x="4974049" y="4604108"/>
                <a:ext cx="432048" cy="761304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Connecteur droit 24"/>
              <p:cNvCxnSpPr/>
              <p:nvPr/>
            </p:nvCxnSpPr>
            <p:spPr>
              <a:xfrm flipV="1">
                <a:off x="4974049" y="4568696"/>
                <a:ext cx="0" cy="1592560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Connecteur droit 26"/>
              <p:cNvCxnSpPr/>
              <p:nvPr/>
            </p:nvCxnSpPr>
            <p:spPr>
              <a:xfrm>
                <a:off x="4124086" y="5193070"/>
                <a:ext cx="1378980" cy="732878"/>
              </a:xfrm>
              <a:prstGeom prst="line">
                <a:avLst/>
              </a:prstGeom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ZoneTexte 30"/>
              <p:cNvSpPr txBox="1"/>
              <p:nvPr/>
            </p:nvSpPr>
            <p:spPr>
              <a:xfrm>
                <a:off x="5760132" y="3591177"/>
                <a:ext cx="50405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BE" sz="1000" dirty="0" smtClean="0"/>
                  <a:t>IS</a:t>
                </a:r>
                <a:endParaRPr lang="fr-BE" sz="1000" dirty="0"/>
              </a:p>
            </p:txBody>
          </p:sp>
          <p:sp>
            <p:nvSpPr>
              <p:cNvPr id="33" name="ZoneTexte 32"/>
              <p:cNvSpPr txBox="1"/>
              <p:nvPr/>
            </p:nvSpPr>
            <p:spPr>
              <a:xfrm>
                <a:off x="3671900" y="4564958"/>
                <a:ext cx="25202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BE" sz="1000" dirty="0" smtClean="0"/>
                  <a:t>P</a:t>
                </a:r>
                <a:endParaRPr lang="fr-BE" sz="1000" dirty="0"/>
              </a:p>
            </p:txBody>
          </p:sp>
          <p:sp>
            <p:nvSpPr>
              <p:cNvPr id="34" name="ZoneTexte 33"/>
              <p:cNvSpPr txBox="1"/>
              <p:nvPr/>
            </p:nvSpPr>
            <p:spPr>
              <a:xfrm>
                <a:off x="5850142" y="4366512"/>
                <a:ext cx="25202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BE" sz="1000" dirty="0" smtClean="0"/>
                  <a:t>Y</a:t>
                </a:r>
                <a:endParaRPr lang="fr-BE" sz="1000" dirty="0"/>
              </a:p>
            </p:txBody>
          </p:sp>
          <p:sp>
            <p:nvSpPr>
              <p:cNvPr id="35" name="ZoneTexte 34"/>
              <p:cNvSpPr txBox="1"/>
              <p:nvPr/>
            </p:nvSpPr>
            <p:spPr>
              <a:xfrm>
                <a:off x="5850142" y="6309320"/>
                <a:ext cx="252028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BE" sz="1000" dirty="0" smtClean="0"/>
                  <a:t>Y</a:t>
                </a:r>
                <a:endParaRPr lang="fr-BE" sz="1000" dirty="0"/>
              </a:p>
            </p:txBody>
          </p:sp>
          <p:sp>
            <p:nvSpPr>
              <p:cNvPr id="36" name="ZoneTexte 35"/>
              <p:cNvSpPr txBox="1"/>
              <p:nvPr/>
            </p:nvSpPr>
            <p:spPr>
              <a:xfrm>
                <a:off x="5312274" y="4564958"/>
                <a:ext cx="52903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BE" sz="1000" dirty="0" smtClean="0"/>
                  <a:t>Ys ct</a:t>
                </a:r>
                <a:endParaRPr lang="fr-BE" sz="1000" dirty="0"/>
              </a:p>
            </p:txBody>
          </p:sp>
          <p:sp>
            <p:nvSpPr>
              <p:cNvPr id="37" name="ZoneTexte 36"/>
              <p:cNvSpPr txBox="1"/>
              <p:nvPr/>
            </p:nvSpPr>
            <p:spPr>
              <a:xfrm>
                <a:off x="4597212" y="4564957"/>
                <a:ext cx="559410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BE" sz="1000" dirty="0" smtClean="0"/>
                  <a:t>Ys LT</a:t>
                </a:r>
                <a:endParaRPr lang="fr-BE" sz="1000" dirty="0"/>
              </a:p>
            </p:txBody>
          </p:sp>
          <p:sp>
            <p:nvSpPr>
              <p:cNvPr id="38" name="ZoneTexte 37"/>
              <p:cNvSpPr txBox="1"/>
              <p:nvPr/>
            </p:nvSpPr>
            <p:spPr>
              <a:xfrm>
                <a:off x="5414472" y="5571348"/>
                <a:ext cx="565034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BE" sz="1000" dirty="0" err="1" smtClean="0"/>
                  <a:t>Yd</a:t>
                </a:r>
                <a:endParaRPr lang="fr-BE" sz="1000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5778818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ZoneTexte 25"/>
          <p:cNvSpPr txBox="1"/>
          <p:nvPr/>
        </p:nvSpPr>
        <p:spPr>
          <a:xfrm>
            <a:off x="365563" y="476672"/>
            <a:ext cx="819201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Première étape : Politique Monétaire expansionniste : ↑ de M et donc de M/P</a:t>
            </a:r>
          </a:p>
        </p:txBody>
      </p:sp>
      <p:cxnSp>
        <p:nvCxnSpPr>
          <p:cNvPr id="55" name="Connecteur droit 54"/>
          <p:cNvCxnSpPr/>
          <p:nvPr/>
        </p:nvCxnSpPr>
        <p:spPr>
          <a:xfrm>
            <a:off x="1535502" y="1361674"/>
            <a:ext cx="0" cy="18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56"/>
          <p:cNvCxnSpPr/>
          <p:nvPr/>
        </p:nvCxnSpPr>
        <p:spPr>
          <a:xfrm flipV="1">
            <a:off x="1751526" y="1505690"/>
            <a:ext cx="1512168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ZoneTexte 59"/>
          <p:cNvSpPr txBox="1"/>
          <p:nvPr/>
        </p:nvSpPr>
        <p:spPr>
          <a:xfrm>
            <a:off x="3263694" y="1501952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dirty="0" smtClean="0"/>
              <a:t>LM</a:t>
            </a:r>
            <a:endParaRPr lang="fr-BE" sz="1000" dirty="0"/>
          </a:p>
        </p:txBody>
      </p:sp>
      <p:sp>
        <p:nvSpPr>
          <p:cNvPr id="61" name="ZoneTexte 60"/>
          <p:cNvSpPr txBox="1"/>
          <p:nvPr/>
        </p:nvSpPr>
        <p:spPr>
          <a:xfrm>
            <a:off x="1211466" y="1361673"/>
            <a:ext cx="2520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dirty="0"/>
              <a:t>i</a:t>
            </a:r>
          </a:p>
        </p:txBody>
      </p:sp>
      <p:cxnSp>
        <p:nvCxnSpPr>
          <p:cNvPr id="62" name="Connecteur droit 61"/>
          <p:cNvCxnSpPr/>
          <p:nvPr/>
        </p:nvCxnSpPr>
        <p:spPr>
          <a:xfrm>
            <a:off x="1535502" y="3452721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Connecteur droit 67"/>
          <p:cNvCxnSpPr/>
          <p:nvPr/>
        </p:nvCxnSpPr>
        <p:spPr>
          <a:xfrm flipH="1">
            <a:off x="1535502" y="3161874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Connecteur droit 74"/>
          <p:cNvCxnSpPr/>
          <p:nvPr/>
        </p:nvCxnSpPr>
        <p:spPr>
          <a:xfrm flipH="1">
            <a:off x="1535502" y="5030034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Connecteur droit 77"/>
          <p:cNvCxnSpPr/>
          <p:nvPr/>
        </p:nvCxnSpPr>
        <p:spPr>
          <a:xfrm flipH="1" flipV="1">
            <a:off x="1903926" y="1973742"/>
            <a:ext cx="164780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Connecteur droit 78"/>
          <p:cNvCxnSpPr/>
          <p:nvPr/>
        </p:nvCxnSpPr>
        <p:spPr>
          <a:xfrm>
            <a:off x="2255582" y="2153762"/>
            <a:ext cx="0" cy="2876272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Connecteur droit 79"/>
          <p:cNvCxnSpPr/>
          <p:nvPr/>
        </p:nvCxnSpPr>
        <p:spPr>
          <a:xfrm flipV="1">
            <a:off x="1765947" y="4244809"/>
            <a:ext cx="605438" cy="468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Connecteur droit 80"/>
          <p:cNvCxnSpPr/>
          <p:nvPr/>
        </p:nvCxnSpPr>
        <p:spPr>
          <a:xfrm flipV="1">
            <a:off x="2378538" y="3527994"/>
            <a:ext cx="491461" cy="7126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Connecteur droit 81"/>
          <p:cNvCxnSpPr/>
          <p:nvPr/>
        </p:nvCxnSpPr>
        <p:spPr>
          <a:xfrm flipV="1">
            <a:off x="2371385" y="3444337"/>
            <a:ext cx="0" cy="15925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Connecteur droit 84"/>
          <p:cNvCxnSpPr/>
          <p:nvPr/>
        </p:nvCxnSpPr>
        <p:spPr>
          <a:xfrm>
            <a:off x="1663652" y="4061848"/>
            <a:ext cx="1378980" cy="7328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ZoneTexte 89"/>
          <p:cNvSpPr txBox="1"/>
          <p:nvPr/>
        </p:nvSpPr>
        <p:spPr>
          <a:xfrm>
            <a:off x="3299698" y="2459955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dirty="0" smtClean="0"/>
              <a:t>IS</a:t>
            </a:r>
            <a:endParaRPr lang="fr-BE" sz="1000" dirty="0"/>
          </a:p>
        </p:txBody>
      </p:sp>
      <p:sp>
        <p:nvSpPr>
          <p:cNvPr id="92" name="ZoneTexte 91"/>
          <p:cNvSpPr txBox="1"/>
          <p:nvPr/>
        </p:nvSpPr>
        <p:spPr>
          <a:xfrm>
            <a:off x="1211466" y="3433736"/>
            <a:ext cx="2520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dirty="0" smtClean="0"/>
              <a:t>P</a:t>
            </a:r>
            <a:endParaRPr lang="fr-BE" sz="1000" dirty="0"/>
          </a:p>
        </p:txBody>
      </p:sp>
      <p:sp>
        <p:nvSpPr>
          <p:cNvPr id="93" name="ZoneTexte 92"/>
          <p:cNvSpPr txBox="1"/>
          <p:nvPr/>
        </p:nvSpPr>
        <p:spPr>
          <a:xfrm>
            <a:off x="3389708" y="3235290"/>
            <a:ext cx="2520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dirty="0" smtClean="0"/>
              <a:t>Y</a:t>
            </a:r>
            <a:endParaRPr lang="fr-BE" sz="1000" dirty="0"/>
          </a:p>
        </p:txBody>
      </p:sp>
      <p:sp>
        <p:nvSpPr>
          <p:cNvPr id="94" name="ZoneTexte 93"/>
          <p:cNvSpPr txBox="1"/>
          <p:nvPr/>
        </p:nvSpPr>
        <p:spPr>
          <a:xfrm>
            <a:off x="3389708" y="5178098"/>
            <a:ext cx="2520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dirty="0" smtClean="0"/>
              <a:t>Y</a:t>
            </a:r>
            <a:endParaRPr lang="fr-BE" sz="1000" dirty="0"/>
          </a:p>
        </p:txBody>
      </p:sp>
      <p:sp>
        <p:nvSpPr>
          <p:cNvPr id="95" name="ZoneTexte 94"/>
          <p:cNvSpPr txBox="1"/>
          <p:nvPr/>
        </p:nvSpPr>
        <p:spPr>
          <a:xfrm>
            <a:off x="2799449" y="3522113"/>
            <a:ext cx="5290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dirty="0" smtClean="0"/>
              <a:t>Ys ct</a:t>
            </a:r>
            <a:endParaRPr lang="fr-BE" sz="1000" dirty="0"/>
          </a:p>
        </p:txBody>
      </p:sp>
      <p:sp>
        <p:nvSpPr>
          <p:cNvPr id="96" name="ZoneTexte 95"/>
          <p:cNvSpPr txBox="1"/>
          <p:nvPr/>
        </p:nvSpPr>
        <p:spPr>
          <a:xfrm>
            <a:off x="2136778" y="3433735"/>
            <a:ext cx="5594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dirty="0" smtClean="0"/>
              <a:t>Ys LT</a:t>
            </a:r>
            <a:endParaRPr lang="fr-BE" sz="1000" dirty="0"/>
          </a:p>
        </p:txBody>
      </p:sp>
      <p:sp>
        <p:nvSpPr>
          <p:cNvPr id="97" name="ZoneTexte 96"/>
          <p:cNvSpPr txBox="1"/>
          <p:nvPr/>
        </p:nvSpPr>
        <p:spPr>
          <a:xfrm>
            <a:off x="2824674" y="4498069"/>
            <a:ext cx="5650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dirty="0" err="1" smtClean="0"/>
              <a:t>Yd</a:t>
            </a:r>
            <a:endParaRPr lang="fr-BE" sz="1000" dirty="0"/>
          </a:p>
        </p:txBody>
      </p:sp>
      <p:cxnSp>
        <p:nvCxnSpPr>
          <p:cNvPr id="98" name="Connecteur droit 97"/>
          <p:cNvCxnSpPr>
            <a:stCxn id="99" idx="3"/>
          </p:cNvCxnSpPr>
          <p:nvPr/>
        </p:nvCxnSpPr>
        <p:spPr>
          <a:xfrm>
            <a:off x="1535502" y="2135731"/>
            <a:ext cx="720080" cy="18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ZoneTexte 98"/>
          <p:cNvSpPr txBox="1"/>
          <p:nvPr/>
        </p:nvSpPr>
        <p:spPr>
          <a:xfrm>
            <a:off x="1211466" y="2012620"/>
            <a:ext cx="324036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000" dirty="0" smtClean="0">
                <a:solidFill>
                  <a:schemeClr val="bg2">
                    <a:lumMod val="50000"/>
                  </a:schemeClr>
                </a:solidFill>
              </a:rPr>
              <a:t>i0</a:t>
            </a:r>
            <a:endParaRPr lang="fr-BE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04" name="ZoneTexte 103"/>
          <p:cNvSpPr txBox="1"/>
          <p:nvPr/>
        </p:nvSpPr>
        <p:spPr>
          <a:xfrm>
            <a:off x="2167385" y="5062066"/>
            <a:ext cx="3402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dirty="0" smtClean="0"/>
              <a:t>Y0</a:t>
            </a:r>
            <a:endParaRPr lang="fr-BE" sz="1000" dirty="0"/>
          </a:p>
        </p:txBody>
      </p:sp>
      <p:grpSp>
        <p:nvGrpSpPr>
          <p:cNvPr id="15" name="Groupe 14"/>
          <p:cNvGrpSpPr/>
          <p:nvPr/>
        </p:nvGrpSpPr>
        <p:grpSpPr>
          <a:xfrm>
            <a:off x="1175462" y="2025602"/>
            <a:ext cx="7382116" cy="391507"/>
            <a:chOff x="1175462" y="2025602"/>
            <a:chExt cx="7382116" cy="391507"/>
          </a:xfrm>
        </p:grpSpPr>
        <p:sp>
          <p:nvSpPr>
            <p:cNvPr id="2" name="Rectangle 1"/>
            <p:cNvSpPr/>
            <p:nvPr/>
          </p:nvSpPr>
          <p:spPr>
            <a:xfrm>
              <a:off x="3985578" y="2025602"/>
              <a:ext cx="4572000" cy="276999"/>
            </a:xfrm>
            <a:prstGeom prst="rect">
              <a:avLst/>
            </a:prstGeom>
          </p:spPr>
          <p:txBody>
            <a:bodyPr>
              <a:spAutoFit/>
            </a:bodyPr>
            <a:lstStyle/>
            <a:p>
              <a:pPr marL="1085850" lvl="2" indent="-171450">
                <a:buFont typeface="Wingdings"/>
                <a:buChar char="à"/>
              </a:pPr>
              <a:r>
                <a:rPr lang="fr-BE" sz="1200" dirty="0" smtClean="0">
                  <a:solidFill>
                    <a:srgbClr val="C00000"/>
                  </a:solidFill>
                  <a:sym typeface="Wingdings" pitchFamily="2" charset="2"/>
                </a:rPr>
                <a:t>Diminution de i en i1</a:t>
              </a:r>
              <a:endParaRPr lang="fr-BE" sz="1200" dirty="0">
                <a:solidFill>
                  <a:srgbClr val="C00000"/>
                </a:solidFill>
              </a:endParaRPr>
            </a:p>
          </p:txBody>
        </p:sp>
        <p:grpSp>
          <p:nvGrpSpPr>
            <p:cNvPr id="9" name="Groupe 8"/>
            <p:cNvGrpSpPr/>
            <p:nvPr/>
          </p:nvGrpSpPr>
          <p:grpSpPr>
            <a:xfrm>
              <a:off x="1175462" y="2170888"/>
              <a:ext cx="1308306" cy="246221"/>
              <a:chOff x="1175462" y="2170888"/>
              <a:chExt cx="1308306" cy="246221"/>
            </a:xfrm>
          </p:grpSpPr>
          <p:sp>
            <p:nvSpPr>
              <p:cNvPr id="100" name="ZoneTexte 99"/>
              <p:cNvSpPr txBox="1"/>
              <p:nvPr/>
            </p:nvSpPr>
            <p:spPr>
              <a:xfrm>
                <a:off x="1175462" y="2170888"/>
                <a:ext cx="324036" cy="246221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r>
                  <a:rPr lang="fr-BE" sz="1000" dirty="0" smtClean="0">
                    <a:solidFill>
                      <a:srgbClr val="C00000"/>
                    </a:solidFill>
                  </a:rPr>
                  <a:t>i1</a:t>
                </a:r>
                <a:endParaRPr lang="fr-BE" sz="1000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108" name="Connecteur droit 107"/>
              <p:cNvCxnSpPr/>
              <p:nvPr/>
            </p:nvCxnSpPr>
            <p:spPr>
              <a:xfrm>
                <a:off x="1535502" y="2281843"/>
                <a:ext cx="948266" cy="0"/>
              </a:xfrm>
              <a:prstGeom prst="line">
                <a:avLst/>
              </a:prstGeom>
              <a:ln>
                <a:solidFill>
                  <a:srgbClr val="C0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4" name="Groupe 13"/>
          <p:cNvGrpSpPr/>
          <p:nvPr/>
        </p:nvGrpSpPr>
        <p:grpSpPr>
          <a:xfrm>
            <a:off x="1787530" y="1616183"/>
            <a:ext cx="5533108" cy="1089993"/>
            <a:chOff x="1787530" y="1616183"/>
            <a:chExt cx="5533108" cy="1089993"/>
          </a:xfrm>
        </p:grpSpPr>
        <p:grpSp>
          <p:nvGrpSpPr>
            <p:cNvPr id="11" name="Groupe 10"/>
            <p:cNvGrpSpPr/>
            <p:nvPr/>
          </p:nvGrpSpPr>
          <p:grpSpPr>
            <a:xfrm>
              <a:off x="1787530" y="1748173"/>
              <a:ext cx="1928852" cy="958003"/>
              <a:chOff x="1787530" y="1748173"/>
              <a:chExt cx="1928852" cy="958003"/>
            </a:xfrm>
          </p:grpSpPr>
          <p:sp>
            <p:nvSpPr>
              <p:cNvPr id="103" name="ZoneTexte 102"/>
              <p:cNvSpPr txBox="1"/>
              <p:nvPr/>
            </p:nvSpPr>
            <p:spPr>
              <a:xfrm>
                <a:off x="3212326" y="1770072"/>
                <a:ext cx="504056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BE" sz="1000" dirty="0" smtClean="0">
                    <a:solidFill>
                      <a:srgbClr val="C00000"/>
                    </a:solidFill>
                  </a:rPr>
                  <a:t>LM 1</a:t>
                </a:r>
                <a:endParaRPr lang="fr-BE" sz="1000" dirty="0">
                  <a:solidFill>
                    <a:srgbClr val="C00000"/>
                  </a:solidFill>
                </a:endParaRPr>
              </a:p>
            </p:txBody>
          </p:sp>
          <p:grpSp>
            <p:nvGrpSpPr>
              <p:cNvPr id="8" name="Groupe 7"/>
              <p:cNvGrpSpPr/>
              <p:nvPr/>
            </p:nvGrpSpPr>
            <p:grpSpPr>
              <a:xfrm>
                <a:off x="1787530" y="1748173"/>
                <a:ext cx="1512168" cy="958003"/>
                <a:chOff x="1787530" y="1748173"/>
                <a:chExt cx="1512168" cy="958003"/>
              </a:xfrm>
            </p:grpSpPr>
            <p:cxnSp>
              <p:nvCxnSpPr>
                <p:cNvPr id="101" name="Connecteur droit 100"/>
                <p:cNvCxnSpPr/>
                <p:nvPr/>
              </p:nvCxnSpPr>
              <p:spPr>
                <a:xfrm flipV="1">
                  <a:off x="1787530" y="1770072"/>
                  <a:ext cx="1512168" cy="936104"/>
                </a:xfrm>
                <a:prstGeom prst="line">
                  <a:avLst/>
                </a:prstGeom>
                <a:ln>
                  <a:solidFill>
                    <a:srgbClr val="C0000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2" name="Connecteur droit avec flèche 101"/>
                <p:cNvCxnSpPr/>
                <p:nvPr/>
              </p:nvCxnSpPr>
              <p:spPr>
                <a:xfrm>
                  <a:off x="2954038" y="1748173"/>
                  <a:ext cx="88594" cy="145009"/>
                </a:xfrm>
                <a:prstGeom prst="straightConnector1">
                  <a:avLst/>
                </a:prstGeom>
                <a:ln>
                  <a:solidFill>
                    <a:srgbClr val="C0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7" name="Connecteur droit avec flèche 106"/>
                <p:cNvCxnSpPr/>
                <p:nvPr/>
              </p:nvCxnSpPr>
              <p:spPr>
                <a:xfrm>
                  <a:off x="2136778" y="2238124"/>
                  <a:ext cx="118804" cy="167666"/>
                </a:xfrm>
                <a:prstGeom prst="straightConnector1">
                  <a:avLst/>
                </a:prstGeom>
                <a:ln>
                  <a:solidFill>
                    <a:srgbClr val="C00000"/>
                  </a:solidFill>
                  <a:tailEnd type="arrow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12" name="Rectangle 11"/>
            <p:cNvSpPr/>
            <p:nvPr/>
          </p:nvSpPr>
          <p:spPr>
            <a:xfrm>
              <a:off x="4644008" y="1616183"/>
              <a:ext cx="2676630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marL="628650" lvl="1" indent="-171450">
                <a:buFont typeface="Wingdings"/>
                <a:buChar char="à"/>
              </a:pPr>
              <a:r>
                <a:rPr lang="fr-BE" sz="1200" dirty="0">
                  <a:solidFill>
                    <a:srgbClr val="C00000"/>
                  </a:solidFill>
                  <a:sym typeface="Wingdings" pitchFamily="2" charset="2"/>
                </a:rPr>
                <a:t>Déplacement de LM vers LM1</a:t>
              </a:r>
            </a:p>
          </p:txBody>
        </p:sp>
      </p:grpSp>
      <p:grpSp>
        <p:nvGrpSpPr>
          <p:cNvPr id="16" name="Groupe 15"/>
          <p:cNvGrpSpPr/>
          <p:nvPr/>
        </p:nvGrpSpPr>
        <p:grpSpPr>
          <a:xfrm>
            <a:off x="2320405" y="2025602"/>
            <a:ext cx="6060665" cy="3282685"/>
            <a:chOff x="2320405" y="2025602"/>
            <a:chExt cx="6060665" cy="3282685"/>
          </a:xfrm>
        </p:grpSpPr>
        <p:grpSp>
          <p:nvGrpSpPr>
            <p:cNvPr id="10" name="Groupe 9"/>
            <p:cNvGrpSpPr/>
            <p:nvPr/>
          </p:nvGrpSpPr>
          <p:grpSpPr>
            <a:xfrm>
              <a:off x="2320405" y="2261774"/>
              <a:ext cx="340225" cy="3046513"/>
              <a:chOff x="2320405" y="2261774"/>
              <a:chExt cx="340225" cy="3046513"/>
            </a:xfrm>
          </p:grpSpPr>
          <p:sp>
            <p:nvSpPr>
              <p:cNvPr id="105" name="ZoneTexte 104"/>
              <p:cNvSpPr txBox="1"/>
              <p:nvPr/>
            </p:nvSpPr>
            <p:spPr>
              <a:xfrm>
                <a:off x="2320405" y="5062066"/>
                <a:ext cx="340225" cy="2462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BE" sz="1000" dirty="0" smtClean="0">
                    <a:solidFill>
                      <a:srgbClr val="C00000"/>
                    </a:solidFill>
                  </a:rPr>
                  <a:t>Y1</a:t>
                </a:r>
                <a:endParaRPr lang="fr-BE" sz="1000" dirty="0">
                  <a:solidFill>
                    <a:srgbClr val="C00000"/>
                  </a:solidFill>
                </a:endParaRPr>
              </a:p>
            </p:txBody>
          </p:sp>
          <p:cxnSp>
            <p:nvCxnSpPr>
              <p:cNvPr id="106" name="Connecteur droit 105"/>
              <p:cNvCxnSpPr/>
              <p:nvPr/>
            </p:nvCxnSpPr>
            <p:spPr>
              <a:xfrm flipV="1">
                <a:off x="2490518" y="2261774"/>
                <a:ext cx="0" cy="2775125"/>
              </a:xfrm>
              <a:prstGeom prst="line">
                <a:avLst/>
              </a:prstGeom>
              <a:ln>
                <a:solidFill>
                  <a:srgbClr val="C00000"/>
                </a:solidFill>
                <a:prstDash val="sys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3" name="Rectangle 12"/>
            <p:cNvSpPr/>
            <p:nvPr/>
          </p:nvSpPr>
          <p:spPr>
            <a:xfrm>
              <a:off x="5508104" y="2025602"/>
              <a:ext cx="2872966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2"/>
              <a:r>
                <a:rPr lang="fr-BE" sz="1200" dirty="0">
                  <a:solidFill>
                    <a:srgbClr val="C00000"/>
                  </a:solidFill>
                  <a:sym typeface="Wingdings" pitchFamily="2" charset="2"/>
                </a:rPr>
                <a:t>et déplacement de Y vers Y1</a:t>
              </a:r>
              <a:endParaRPr lang="fr-BE" sz="1200" dirty="0">
                <a:solidFill>
                  <a:srgbClr val="C00000"/>
                </a:solidFill>
              </a:endParaRPr>
            </a:p>
          </p:txBody>
        </p:sp>
      </p:grpSp>
      <p:grpSp>
        <p:nvGrpSpPr>
          <p:cNvPr id="20" name="Groupe 19"/>
          <p:cNvGrpSpPr/>
          <p:nvPr/>
        </p:nvGrpSpPr>
        <p:grpSpPr>
          <a:xfrm>
            <a:off x="4860032" y="2459955"/>
            <a:ext cx="3521038" cy="1432025"/>
            <a:chOff x="4860032" y="2459955"/>
            <a:chExt cx="3521038" cy="1432025"/>
          </a:xfrm>
        </p:grpSpPr>
        <p:sp>
          <p:nvSpPr>
            <p:cNvPr id="91" name="ZoneTexte 90"/>
            <p:cNvSpPr txBox="1"/>
            <p:nvPr/>
          </p:nvSpPr>
          <p:spPr>
            <a:xfrm>
              <a:off x="4860032" y="3291816"/>
              <a:ext cx="3521038" cy="60016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285750" indent="-285750">
                <a:buFont typeface="Wingdings"/>
                <a:buChar char="à"/>
              </a:pPr>
              <a:r>
                <a:rPr lang="fr-BE" sz="1100" dirty="0" smtClean="0">
                  <a:sym typeface="Wingdings" pitchFamily="2" charset="2"/>
                </a:rPr>
                <a:t>Fuite de capitaux</a:t>
              </a:r>
            </a:p>
            <a:p>
              <a:pPr marL="742950" lvl="1" indent="-285750">
                <a:buFont typeface="Wingdings"/>
                <a:buChar char="à"/>
              </a:pPr>
              <a:r>
                <a:rPr lang="fr-BE" sz="1100" dirty="0" smtClean="0">
                  <a:sym typeface="Wingdings" pitchFamily="2" charset="2"/>
                </a:rPr>
                <a:t>Dépréciation du taux de change</a:t>
              </a:r>
            </a:p>
            <a:p>
              <a:pPr marL="1200150" lvl="2" indent="-285750">
                <a:buFont typeface="Wingdings"/>
                <a:buChar char="à"/>
              </a:pPr>
              <a:r>
                <a:rPr lang="fr-BE" sz="1100" dirty="0" smtClean="0">
                  <a:sym typeface="Wingdings" pitchFamily="2" charset="2"/>
                </a:rPr>
                <a:t>Augmentation de la compétitivité</a:t>
              </a:r>
              <a:endParaRPr lang="fr-BE" sz="1100" dirty="0"/>
            </a:p>
          </p:txBody>
        </p:sp>
        <p:grpSp>
          <p:nvGrpSpPr>
            <p:cNvPr id="19" name="Groupe 18"/>
            <p:cNvGrpSpPr/>
            <p:nvPr/>
          </p:nvGrpSpPr>
          <p:grpSpPr>
            <a:xfrm>
              <a:off x="5157289" y="2459955"/>
              <a:ext cx="1472487" cy="658399"/>
              <a:chOff x="5157289" y="2459955"/>
              <a:chExt cx="1472487" cy="658399"/>
            </a:xfrm>
          </p:grpSpPr>
          <p:sp>
            <p:nvSpPr>
              <p:cNvPr id="17" name="Flèche vers le bas 16"/>
              <p:cNvSpPr/>
              <p:nvPr/>
            </p:nvSpPr>
            <p:spPr>
              <a:xfrm>
                <a:off x="5157289" y="2459955"/>
                <a:ext cx="1472487" cy="658399"/>
              </a:xfrm>
              <a:prstGeom prst="downArrow">
                <a:avLst/>
              </a:prstGeom>
              <a:noFill/>
              <a:ln>
                <a:solidFill>
                  <a:srgbClr val="C0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BE"/>
              </a:p>
            </p:txBody>
          </p:sp>
          <p:sp>
            <p:nvSpPr>
              <p:cNvPr id="18" name="ZoneTexte 17"/>
              <p:cNvSpPr txBox="1"/>
              <p:nvPr/>
            </p:nvSpPr>
            <p:spPr>
              <a:xfrm>
                <a:off x="5658287" y="2583065"/>
                <a:ext cx="64807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fr-BE" dirty="0" smtClean="0"/>
                  <a:t>↓ i</a:t>
                </a:r>
                <a:endParaRPr lang="fr-BE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972434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ZoneTexte 25"/>
          <p:cNvSpPr txBox="1"/>
          <p:nvPr/>
        </p:nvSpPr>
        <p:spPr>
          <a:xfrm>
            <a:off x="395535" y="476672"/>
            <a:ext cx="78488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Deuxième étape (très court terme) : amélioration de la compétitivité  </a:t>
            </a:r>
            <a:r>
              <a:rPr lang="fr-BE" dirty="0" smtClean="0">
                <a:sym typeface="Wingdings" pitchFamily="2" charset="2"/>
              </a:rPr>
              <a:t> hausse des exportations </a:t>
            </a:r>
            <a:endParaRPr lang="fr-BE" dirty="0"/>
          </a:p>
        </p:txBody>
      </p:sp>
      <p:grpSp>
        <p:nvGrpSpPr>
          <p:cNvPr id="89" name="Groupe 88"/>
          <p:cNvGrpSpPr/>
          <p:nvPr/>
        </p:nvGrpSpPr>
        <p:grpSpPr>
          <a:xfrm>
            <a:off x="992874" y="1130551"/>
            <a:ext cx="2628292" cy="4062646"/>
            <a:chOff x="1175462" y="1361673"/>
            <a:chExt cx="2628292" cy="4062646"/>
          </a:xfrm>
        </p:grpSpPr>
        <p:cxnSp>
          <p:nvCxnSpPr>
            <p:cNvPr id="91" name="Connecteur droit 90"/>
            <p:cNvCxnSpPr/>
            <p:nvPr/>
          </p:nvCxnSpPr>
          <p:spPr>
            <a:xfrm>
              <a:off x="1535502" y="1361674"/>
              <a:ext cx="0" cy="180020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Connecteur droit 92"/>
            <p:cNvCxnSpPr/>
            <p:nvPr/>
          </p:nvCxnSpPr>
          <p:spPr>
            <a:xfrm flipV="1">
              <a:off x="1751526" y="1505690"/>
              <a:ext cx="1512168" cy="93610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ZoneTexte 94"/>
            <p:cNvSpPr txBox="1"/>
            <p:nvPr/>
          </p:nvSpPr>
          <p:spPr>
            <a:xfrm>
              <a:off x="3263694" y="1501952"/>
              <a:ext cx="5040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1000" dirty="0" smtClean="0"/>
                <a:t>LM</a:t>
              </a:r>
              <a:endParaRPr lang="fr-BE" sz="1000" dirty="0"/>
            </a:p>
          </p:txBody>
        </p:sp>
        <p:sp>
          <p:nvSpPr>
            <p:cNvPr id="96" name="ZoneTexte 95"/>
            <p:cNvSpPr txBox="1"/>
            <p:nvPr/>
          </p:nvSpPr>
          <p:spPr>
            <a:xfrm>
              <a:off x="1211466" y="1361673"/>
              <a:ext cx="25202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1000" dirty="0"/>
                <a:t>i</a:t>
              </a:r>
            </a:p>
          </p:txBody>
        </p:sp>
        <p:cxnSp>
          <p:nvCxnSpPr>
            <p:cNvPr id="100" name="Connecteur droit 99"/>
            <p:cNvCxnSpPr/>
            <p:nvPr/>
          </p:nvCxnSpPr>
          <p:spPr>
            <a:xfrm>
              <a:off x="1535502" y="3452721"/>
              <a:ext cx="0" cy="158417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1" name="Connecteur droit 100"/>
            <p:cNvCxnSpPr/>
            <p:nvPr/>
          </p:nvCxnSpPr>
          <p:spPr>
            <a:xfrm flipH="1">
              <a:off x="1535502" y="3161874"/>
              <a:ext cx="20162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2" name="Connecteur droit 101"/>
            <p:cNvCxnSpPr/>
            <p:nvPr/>
          </p:nvCxnSpPr>
          <p:spPr>
            <a:xfrm flipH="1">
              <a:off x="1535502" y="5030034"/>
              <a:ext cx="2016224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3" name="Connecteur droit 102"/>
            <p:cNvCxnSpPr/>
            <p:nvPr/>
          </p:nvCxnSpPr>
          <p:spPr>
            <a:xfrm flipH="1" flipV="1">
              <a:off x="1903926" y="1973742"/>
              <a:ext cx="1647800" cy="864096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4" name="Connecteur droit 103"/>
            <p:cNvCxnSpPr/>
            <p:nvPr/>
          </p:nvCxnSpPr>
          <p:spPr>
            <a:xfrm>
              <a:off x="2255582" y="2153762"/>
              <a:ext cx="0" cy="2876272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Connecteur droit 104"/>
            <p:cNvCxnSpPr/>
            <p:nvPr/>
          </p:nvCxnSpPr>
          <p:spPr>
            <a:xfrm flipV="1">
              <a:off x="1765947" y="4244809"/>
              <a:ext cx="605438" cy="46805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Connecteur droit 105"/>
            <p:cNvCxnSpPr/>
            <p:nvPr/>
          </p:nvCxnSpPr>
          <p:spPr>
            <a:xfrm flipV="1">
              <a:off x="2378538" y="3527994"/>
              <a:ext cx="491461" cy="712623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cteur droit 106"/>
            <p:cNvCxnSpPr/>
            <p:nvPr/>
          </p:nvCxnSpPr>
          <p:spPr>
            <a:xfrm flipV="1">
              <a:off x="2371385" y="3444337"/>
              <a:ext cx="0" cy="159256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Connecteur droit 107"/>
            <p:cNvCxnSpPr/>
            <p:nvPr/>
          </p:nvCxnSpPr>
          <p:spPr>
            <a:xfrm>
              <a:off x="1663652" y="4061848"/>
              <a:ext cx="1378980" cy="732878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9" name="ZoneTexte 108"/>
            <p:cNvSpPr txBox="1"/>
            <p:nvPr/>
          </p:nvSpPr>
          <p:spPr>
            <a:xfrm>
              <a:off x="3299698" y="2459955"/>
              <a:ext cx="5040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1000" dirty="0" smtClean="0"/>
                <a:t>IS</a:t>
              </a:r>
              <a:endParaRPr lang="fr-BE" sz="1000" dirty="0"/>
            </a:p>
          </p:txBody>
        </p:sp>
        <p:sp>
          <p:nvSpPr>
            <p:cNvPr id="110" name="ZoneTexte 109"/>
            <p:cNvSpPr txBox="1"/>
            <p:nvPr/>
          </p:nvSpPr>
          <p:spPr>
            <a:xfrm>
              <a:off x="1211466" y="3433736"/>
              <a:ext cx="25202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1000" dirty="0" smtClean="0"/>
                <a:t>P</a:t>
              </a:r>
              <a:endParaRPr lang="fr-BE" sz="1000" dirty="0"/>
            </a:p>
          </p:txBody>
        </p:sp>
        <p:sp>
          <p:nvSpPr>
            <p:cNvPr id="111" name="ZoneTexte 110"/>
            <p:cNvSpPr txBox="1"/>
            <p:nvPr/>
          </p:nvSpPr>
          <p:spPr>
            <a:xfrm>
              <a:off x="3389708" y="3235290"/>
              <a:ext cx="25202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1000" dirty="0" smtClean="0"/>
                <a:t>Y</a:t>
              </a:r>
              <a:endParaRPr lang="fr-BE" sz="1000" dirty="0"/>
            </a:p>
          </p:txBody>
        </p:sp>
        <p:sp>
          <p:nvSpPr>
            <p:cNvPr id="112" name="ZoneTexte 111"/>
            <p:cNvSpPr txBox="1"/>
            <p:nvPr/>
          </p:nvSpPr>
          <p:spPr>
            <a:xfrm>
              <a:off x="3389708" y="5178098"/>
              <a:ext cx="252028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1000" dirty="0" smtClean="0"/>
                <a:t>Y</a:t>
              </a:r>
              <a:endParaRPr lang="fr-BE" sz="1000" dirty="0"/>
            </a:p>
          </p:txBody>
        </p:sp>
        <p:sp>
          <p:nvSpPr>
            <p:cNvPr id="113" name="ZoneTexte 112"/>
            <p:cNvSpPr txBox="1"/>
            <p:nvPr/>
          </p:nvSpPr>
          <p:spPr>
            <a:xfrm>
              <a:off x="2799449" y="3522113"/>
              <a:ext cx="52903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1000" dirty="0" smtClean="0"/>
                <a:t>Ys ct</a:t>
              </a:r>
              <a:endParaRPr lang="fr-BE" sz="1000" dirty="0"/>
            </a:p>
          </p:txBody>
        </p:sp>
        <p:sp>
          <p:nvSpPr>
            <p:cNvPr id="114" name="ZoneTexte 113"/>
            <p:cNvSpPr txBox="1"/>
            <p:nvPr/>
          </p:nvSpPr>
          <p:spPr>
            <a:xfrm>
              <a:off x="2136778" y="3433735"/>
              <a:ext cx="559410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1000" dirty="0" smtClean="0"/>
                <a:t>Ys LT</a:t>
              </a:r>
              <a:endParaRPr lang="fr-BE" sz="1000" dirty="0"/>
            </a:p>
          </p:txBody>
        </p:sp>
        <p:sp>
          <p:nvSpPr>
            <p:cNvPr id="115" name="ZoneTexte 114"/>
            <p:cNvSpPr txBox="1"/>
            <p:nvPr/>
          </p:nvSpPr>
          <p:spPr>
            <a:xfrm>
              <a:off x="2824674" y="4498069"/>
              <a:ext cx="565034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1000" dirty="0" err="1" smtClean="0"/>
                <a:t>Yd</a:t>
              </a:r>
              <a:endParaRPr lang="fr-BE" sz="1000" dirty="0"/>
            </a:p>
          </p:txBody>
        </p:sp>
        <p:cxnSp>
          <p:nvCxnSpPr>
            <p:cNvPr id="116" name="Connecteur droit 115"/>
            <p:cNvCxnSpPr>
              <a:stCxn id="117" idx="3"/>
            </p:cNvCxnSpPr>
            <p:nvPr/>
          </p:nvCxnSpPr>
          <p:spPr>
            <a:xfrm>
              <a:off x="1535502" y="2135731"/>
              <a:ext cx="720080" cy="18031"/>
            </a:xfrm>
            <a:prstGeom prst="line">
              <a:avLst/>
            </a:prstGeom>
            <a:ln>
              <a:solidFill>
                <a:schemeClr val="bg2">
                  <a:lumMod val="75000"/>
                </a:schemeClr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ZoneTexte 116"/>
            <p:cNvSpPr txBox="1"/>
            <p:nvPr/>
          </p:nvSpPr>
          <p:spPr>
            <a:xfrm>
              <a:off x="1211466" y="2012620"/>
              <a:ext cx="324036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BE" sz="1000" dirty="0" smtClean="0">
                  <a:solidFill>
                    <a:schemeClr val="bg2">
                      <a:lumMod val="50000"/>
                    </a:schemeClr>
                  </a:solidFill>
                </a:rPr>
                <a:t>i0</a:t>
              </a:r>
              <a:endParaRPr lang="fr-BE" sz="1000" dirty="0">
                <a:solidFill>
                  <a:schemeClr val="bg2">
                    <a:lumMod val="50000"/>
                  </a:schemeClr>
                </a:solidFill>
              </a:endParaRPr>
            </a:p>
          </p:txBody>
        </p:sp>
        <p:sp>
          <p:nvSpPr>
            <p:cNvPr id="118" name="ZoneTexte 117"/>
            <p:cNvSpPr txBox="1"/>
            <p:nvPr/>
          </p:nvSpPr>
          <p:spPr>
            <a:xfrm>
              <a:off x="2167385" y="5062066"/>
              <a:ext cx="34022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1000" dirty="0" smtClean="0"/>
                <a:t>Y0</a:t>
              </a:r>
              <a:endParaRPr lang="fr-BE" sz="1000" dirty="0"/>
            </a:p>
          </p:txBody>
        </p:sp>
        <p:sp>
          <p:nvSpPr>
            <p:cNvPr id="119" name="ZoneTexte 118"/>
            <p:cNvSpPr txBox="1"/>
            <p:nvPr/>
          </p:nvSpPr>
          <p:spPr>
            <a:xfrm>
              <a:off x="1175462" y="2170888"/>
              <a:ext cx="324036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BE" sz="1000" dirty="0" smtClean="0">
                  <a:solidFill>
                    <a:srgbClr val="C00000"/>
                  </a:solidFill>
                </a:rPr>
                <a:t>i1</a:t>
              </a:r>
              <a:endParaRPr lang="fr-BE" sz="1000" dirty="0">
                <a:solidFill>
                  <a:srgbClr val="C00000"/>
                </a:solidFill>
              </a:endParaRPr>
            </a:p>
          </p:txBody>
        </p:sp>
        <p:cxnSp>
          <p:nvCxnSpPr>
            <p:cNvPr id="120" name="Connecteur droit 119"/>
            <p:cNvCxnSpPr/>
            <p:nvPr/>
          </p:nvCxnSpPr>
          <p:spPr>
            <a:xfrm>
              <a:off x="1535502" y="2281843"/>
              <a:ext cx="948266" cy="0"/>
            </a:xfrm>
            <a:prstGeom prst="line">
              <a:avLst/>
            </a:prstGeom>
            <a:ln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1" name="ZoneTexte 120"/>
            <p:cNvSpPr txBox="1"/>
            <p:nvPr/>
          </p:nvSpPr>
          <p:spPr>
            <a:xfrm>
              <a:off x="3212326" y="1776581"/>
              <a:ext cx="5040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1000" dirty="0" smtClean="0">
                  <a:solidFill>
                    <a:srgbClr val="C00000"/>
                  </a:solidFill>
                </a:rPr>
                <a:t>LM 1</a:t>
              </a:r>
              <a:endParaRPr lang="fr-BE" sz="1000" dirty="0">
                <a:solidFill>
                  <a:srgbClr val="C00000"/>
                </a:solidFill>
              </a:endParaRPr>
            </a:p>
          </p:txBody>
        </p:sp>
        <p:cxnSp>
          <p:nvCxnSpPr>
            <p:cNvPr id="122" name="Connecteur droit 121"/>
            <p:cNvCxnSpPr/>
            <p:nvPr/>
          </p:nvCxnSpPr>
          <p:spPr>
            <a:xfrm flipV="1">
              <a:off x="1787530" y="1776581"/>
              <a:ext cx="1512168" cy="936104"/>
            </a:xfrm>
            <a:prstGeom prst="line">
              <a:avLst/>
            </a:prstGeom>
            <a:ln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3" name="ZoneTexte 122"/>
            <p:cNvSpPr txBox="1"/>
            <p:nvPr/>
          </p:nvSpPr>
          <p:spPr>
            <a:xfrm>
              <a:off x="2320405" y="5062066"/>
              <a:ext cx="340225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1000" dirty="0" smtClean="0">
                  <a:solidFill>
                    <a:srgbClr val="C00000"/>
                  </a:solidFill>
                </a:rPr>
                <a:t>Y1</a:t>
              </a:r>
              <a:endParaRPr lang="fr-BE" sz="1000" dirty="0">
                <a:solidFill>
                  <a:srgbClr val="C00000"/>
                </a:solidFill>
              </a:endParaRPr>
            </a:p>
          </p:txBody>
        </p:sp>
        <p:cxnSp>
          <p:nvCxnSpPr>
            <p:cNvPr id="124" name="Connecteur droit 123"/>
            <p:cNvCxnSpPr/>
            <p:nvPr/>
          </p:nvCxnSpPr>
          <p:spPr>
            <a:xfrm flipV="1">
              <a:off x="2490518" y="2261774"/>
              <a:ext cx="0" cy="2775125"/>
            </a:xfrm>
            <a:prstGeom prst="line">
              <a:avLst/>
            </a:prstGeom>
            <a:ln>
              <a:solidFill>
                <a:srgbClr val="C00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" name="Groupe 11"/>
          <p:cNvGrpSpPr/>
          <p:nvPr/>
        </p:nvGrpSpPr>
        <p:grpSpPr>
          <a:xfrm>
            <a:off x="1886078" y="1353434"/>
            <a:ext cx="6718370" cy="1072292"/>
            <a:chOff x="1886078" y="1353434"/>
            <a:chExt cx="6718370" cy="1072292"/>
          </a:xfrm>
        </p:grpSpPr>
        <p:sp>
          <p:nvSpPr>
            <p:cNvPr id="97" name="ZoneTexte 96"/>
            <p:cNvSpPr txBox="1"/>
            <p:nvPr/>
          </p:nvSpPr>
          <p:spPr>
            <a:xfrm>
              <a:off x="5796136" y="1353434"/>
              <a:ext cx="2808312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1000" dirty="0" smtClean="0">
                  <a:solidFill>
                    <a:srgbClr val="00B050"/>
                  </a:solidFill>
                  <a:sym typeface="Wingdings" pitchFamily="2" charset="2"/>
                </a:rPr>
                <a:t> hausse de DA et déplacement  de IS vers IS1</a:t>
              </a:r>
              <a:endParaRPr lang="fr-BE" sz="1000" dirty="0">
                <a:solidFill>
                  <a:srgbClr val="00B050"/>
                </a:solidFill>
              </a:endParaRPr>
            </a:p>
          </p:txBody>
        </p:sp>
        <p:cxnSp>
          <p:nvCxnSpPr>
            <p:cNvPr id="4" name="Connecteur droit 3"/>
            <p:cNvCxnSpPr/>
            <p:nvPr/>
          </p:nvCxnSpPr>
          <p:spPr>
            <a:xfrm>
              <a:off x="1886078" y="1561630"/>
              <a:ext cx="1643164" cy="864096"/>
            </a:xfrm>
            <a:prstGeom prst="line">
              <a:avLst/>
            </a:prstGeom>
            <a:ln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Connecteur droit avec flèche 7"/>
            <p:cNvCxnSpPr/>
            <p:nvPr/>
          </p:nvCxnSpPr>
          <p:spPr>
            <a:xfrm flipV="1">
              <a:off x="2271015" y="1868306"/>
              <a:ext cx="108013" cy="108667"/>
            </a:xfrm>
            <a:prstGeom prst="straightConnector1">
              <a:avLst/>
            </a:prstGeom>
            <a:ln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5" name="Connecteur droit avec flèche 124"/>
            <p:cNvCxnSpPr/>
            <p:nvPr/>
          </p:nvCxnSpPr>
          <p:spPr>
            <a:xfrm flipV="1">
              <a:off x="2975731" y="2244136"/>
              <a:ext cx="108013" cy="108667"/>
            </a:xfrm>
            <a:prstGeom prst="straightConnector1">
              <a:avLst/>
            </a:prstGeom>
            <a:ln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3" name="Groupe 12"/>
          <p:cNvGrpSpPr/>
          <p:nvPr/>
        </p:nvGrpSpPr>
        <p:grpSpPr>
          <a:xfrm>
            <a:off x="1371825" y="1836804"/>
            <a:ext cx="7262142" cy="553998"/>
            <a:chOff x="1371825" y="1836804"/>
            <a:chExt cx="7262142" cy="553998"/>
          </a:xfrm>
        </p:grpSpPr>
        <p:cxnSp>
          <p:nvCxnSpPr>
            <p:cNvPr id="10" name="Connecteur droit 9"/>
            <p:cNvCxnSpPr/>
            <p:nvPr/>
          </p:nvCxnSpPr>
          <p:spPr>
            <a:xfrm>
              <a:off x="1371825" y="1913624"/>
              <a:ext cx="1173413" cy="0"/>
            </a:xfrm>
            <a:prstGeom prst="line">
              <a:avLst/>
            </a:prstGeom>
            <a:ln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6" name="ZoneTexte 125"/>
            <p:cNvSpPr txBox="1"/>
            <p:nvPr/>
          </p:nvSpPr>
          <p:spPr>
            <a:xfrm>
              <a:off x="5776588" y="1836804"/>
              <a:ext cx="2857379" cy="5539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1000" dirty="0" smtClean="0">
                  <a:solidFill>
                    <a:srgbClr val="00B050"/>
                  </a:solidFill>
                  <a:sym typeface="Wingdings" pitchFamily="2" charset="2"/>
                </a:rPr>
                <a:t> i2 = i0 (car une hausse des  exportations augmente le taux d’intérêt par la demande de monnaie)</a:t>
              </a:r>
              <a:endParaRPr lang="fr-BE" sz="1000" dirty="0">
                <a:solidFill>
                  <a:srgbClr val="00B050"/>
                </a:solidFill>
              </a:endParaRPr>
            </a:p>
          </p:txBody>
        </p:sp>
      </p:grpSp>
      <p:cxnSp>
        <p:nvCxnSpPr>
          <p:cNvPr id="128" name="Connecteur droit 127"/>
          <p:cNvCxnSpPr/>
          <p:nvPr/>
        </p:nvCxnSpPr>
        <p:spPr>
          <a:xfrm flipH="1" flipV="1">
            <a:off x="1296881" y="4120700"/>
            <a:ext cx="2130582" cy="2742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0" name="ZoneTexte 129"/>
          <p:cNvSpPr txBox="1"/>
          <p:nvPr/>
        </p:nvSpPr>
        <p:spPr>
          <a:xfrm>
            <a:off x="956870" y="3969846"/>
            <a:ext cx="324036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000" dirty="0">
                <a:solidFill>
                  <a:schemeClr val="bg2">
                    <a:lumMod val="50000"/>
                  </a:schemeClr>
                </a:solidFill>
              </a:rPr>
              <a:t>P</a:t>
            </a:r>
            <a:r>
              <a:rPr lang="fr-BE" sz="1000" dirty="0" smtClean="0">
                <a:solidFill>
                  <a:schemeClr val="bg2">
                    <a:lumMod val="50000"/>
                  </a:schemeClr>
                </a:solidFill>
              </a:rPr>
              <a:t>0</a:t>
            </a:r>
            <a:endParaRPr lang="fr-BE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grpSp>
        <p:nvGrpSpPr>
          <p:cNvPr id="20" name="Groupe 19"/>
          <p:cNvGrpSpPr/>
          <p:nvPr/>
        </p:nvGrpSpPr>
        <p:grpSpPr>
          <a:xfrm>
            <a:off x="2473902" y="1904609"/>
            <a:ext cx="6312464" cy="3175104"/>
            <a:chOff x="2473902" y="1904609"/>
            <a:chExt cx="6312464" cy="3175104"/>
          </a:xfrm>
        </p:grpSpPr>
        <p:cxnSp>
          <p:nvCxnSpPr>
            <p:cNvPr id="15" name="Connecteur droit 14"/>
            <p:cNvCxnSpPr/>
            <p:nvPr/>
          </p:nvCxnSpPr>
          <p:spPr>
            <a:xfrm>
              <a:off x="2545238" y="1904609"/>
              <a:ext cx="35811" cy="2926335"/>
            </a:xfrm>
            <a:prstGeom prst="line">
              <a:avLst/>
            </a:prstGeom>
            <a:ln>
              <a:solidFill>
                <a:srgbClr val="00B05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7" name="ZoneTexte 126"/>
            <p:cNvSpPr txBox="1"/>
            <p:nvPr/>
          </p:nvSpPr>
          <p:spPr>
            <a:xfrm>
              <a:off x="5928987" y="2604750"/>
              <a:ext cx="285737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1000" dirty="0" smtClean="0">
                  <a:solidFill>
                    <a:srgbClr val="00B050"/>
                  </a:solidFill>
                  <a:sym typeface="Wingdings" pitchFamily="2" charset="2"/>
                </a:rPr>
                <a:t> À très court terme on se trouve au point  (Y2, P0,  i0) </a:t>
              </a:r>
              <a:endParaRPr lang="fr-BE" sz="1000" dirty="0">
                <a:solidFill>
                  <a:srgbClr val="00B050"/>
                </a:solidFill>
              </a:endParaRPr>
            </a:p>
          </p:txBody>
        </p:sp>
        <p:sp>
          <p:nvSpPr>
            <p:cNvPr id="129" name="Ellipse 128"/>
            <p:cNvSpPr/>
            <p:nvPr/>
          </p:nvSpPr>
          <p:spPr>
            <a:xfrm flipV="1">
              <a:off x="2555776" y="4092957"/>
              <a:ext cx="45719" cy="45719"/>
            </a:xfrm>
            <a:prstGeom prst="ellipse">
              <a:avLst/>
            </a:prstGeom>
            <a:solidFill>
              <a:srgbClr val="00B050"/>
            </a:solidFill>
            <a:ln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>
                <a:solidFill>
                  <a:srgbClr val="00B050"/>
                </a:solidFill>
              </a:endParaRPr>
            </a:p>
          </p:txBody>
        </p:sp>
        <p:sp>
          <p:nvSpPr>
            <p:cNvPr id="131" name="ZoneTexte 130"/>
            <p:cNvSpPr txBox="1"/>
            <p:nvPr/>
          </p:nvSpPr>
          <p:spPr>
            <a:xfrm>
              <a:off x="2473902" y="4833492"/>
              <a:ext cx="324036" cy="24622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fr-BE" sz="1000" dirty="0" smtClean="0">
                  <a:solidFill>
                    <a:srgbClr val="00B050"/>
                  </a:solidFill>
                </a:rPr>
                <a:t>Y2</a:t>
              </a:r>
              <a:endParaRPr lang="fr-BE" sz="1000" dirty="0">
                <a:solidFill>
                  <a:srgbClr val="00B050"/>
                </a:solidFill>
              </a:endParaRPr>
            </a:p>
          </p:txBody>
        </p:sp>
      </p:grpSp>
      <p:cxnSp>
        <p:nvCxnSpPr>
          <p:cNvPr id="132" name="Connecteur droit 131"/>
          <p:cNvCxnSpPr/>
          <p:nvPr/>
        </p:nvCxnSpPr>
        <p:spPr>
          <a:xfrm>
            <a:off x="1689970" y="3653183"/>
            <a:ext cx="1643164" cy="86409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756309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ZoneTexte 50"/>
          <p:cNvSpPr txBox="1"/>
          <p:nvPr/>
        </p:nvSpPr>
        <p:spPr>
          <a:xfrm>
            <a:off x="395535" y="476672"/>
            <a:ext cx="78488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dirty="0" smtClean="0"/>
              <a:t>Troisième étape (court terme) :  </a:t>
            </a:r>
            <a:r>
              <a:rPr lang="fr-BE" dirty="0" smtClean="0">
                <a:sym typeface="Wingdings" pitchFamily="2" charset="2"/>
              </a:rPr>
              <a:t> augmentation du niveau des prix</a:t>
            </a:r>
            <a:endParaRPr lang="fr-BE" dirty="0"/>
          </a:p>
        </p:txBody>
      </p:sp>
      <p:cxnSp>
        <p:nvCxnSpPr>
          <p:cNvPr id="88" name="Connecteur droit 87"/>
          <p:cNvCxnSpPr/>
          <p:nvPr/>
        </p:nvCxnSpPr>
        <p:spPr>
          <a:xfrm>
            <a:off x="1371825" y="1913624"/>
            <a:ext cx="1173413" cy="0"/>
          </a:xfrm>
          <a:prstGeom prst="line">
            <a:avLst/>
          </a:prstGeom>
          <a:ln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ZoneTexte 93"/>
          <p:cNvSpPr txBox="1"/>
          <p:nvPr/>
        </p:nvSpPr>
        <p:spPr>
          <a:xfrm>
            <a:off x="5796135" y="2675438"/>
            <a:ext cx="2857379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BE" sz="1000" dirty="0" smtClean="0">
                <a:sym typeface="Wingdings" pitchFamily="2" charset="2"/>
              </a:rPr>
              <a:t>EFFET MOINS IMPORTANTS QUE LE PREMIER : OVERSHOOTING (La première dépréciation de la monnaie est supérieure à l’appréciation réelle qui suit l’augmentation des prix)  + gain net de compétitivité</a:t>
            </a:r>
            <a:endParaRPr lang="fr-BE" sz="1000" dirty="0"/>
          </a:p>
        </p:txBody>
      </p:sp>
      <p:sp>
        <p:nvSpPr>
          <p:cNvPr id="95" name="Ellipse 94"/>
          <p:cNvSpPr/>
          <p:nvPr/>
        </p:nvSpPr>
        <p:spPr>
          <a:xfrm flipV="1">
            <a:off x="2555776" y="4092957"/>
            <a:ext cx="45719" cy="45719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BE">
              <a:solidFill>
                <a:srgbClr val="00B050"/>
              </a:solidFill>
            </a:endParaRPr>
          </a:p>
        </p:txBody>
      </p:sp>
      <p:cxnSp>
        <p:nvCxnSpPr>
          <p:cNvPr id="53" name="Connecteur droit 52"/>
          <p:cNvCxnSpPr/>
          <p:nvPr/>
        </p:nvCxnSpPr>
        <p:spPr>
          <a:xfrm>
            <a:off x="1352914" y="1130552"/>
            <a:ext cx="0" cy="18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53"/>
          <p:cNvCxnSpPr/>
          <p:nvPr/>
        </p:nvCxnSpPr>
        <p:spPr>
          <a:xfrm flipV="1">
            <a:off x="1568938" y="1274568"/>
            <a:ext cx="1512168" cy="93610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ZoneTexte 54"/>
          <p:cNvSpPr txBox="1"/>
          <p:nvPr/>
        </p:nvSpPr>
        <p:spPr>
          <a:xfrm>
            <a:off x="3081106" y="1270830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dirty="0" smtClean="0"/>
              <a:t>LM</a:t>
            </a:r>
            <a:endParaRPr lang="fr-BE" sz="1000" dirty="0"/>
          </a:p>
        </p:txBody>
      </p:sp>
      <p:sp>
        <p:nvSpPr>
          <p:cNvPr id="56" name="ZoneTexte 55"/>
          <p:cNvSpPr txBox="1"/>
          <p:nvPr/>
        </p:nvSpPr>
        <p:spPr>
          <a:xfrm>
            <a:off x="1028878" y="1130551"/>
            <a:ext cx="2520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dirty="0"/>
              <a:t>i</a:t>
            </a:r>
          </a:p>
        </p:txBody>
      </p:sp>
      <p:cxnSp>
        <p:nvCxnSpPr>
          <p:cNvPr id="57" name="Connecteur droit 56"/>
          <p:cNvCxnSpPr/>
          <p:nvPr/>
        </p:nvCxnSpPr>
        <p:spPr>
          <a:xfrm>
            <a:off x="1352914" y="3221599"/>
            <a:ext cx="0" cy="158417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eur droit 57"/>
          <p:cNvCxnSpPr/>
          <p:nvPr/>
        </p:nvCxnSpPr>
        <p:spPr>
          <a:xfrm flipH="1">
            <a:off x="1352914" y="2930752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Connecteur droit 58"/>
          <p:cNvCxnSpPr/>
          <p:nvPr/>
        </p:nvCxnSpPr>
        <p:spPr>
          <a:xfrm flipH="1">
            <a:off x="1352914" y="4798912"/>
            <a:ext cx="201622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Connecteur droit 59"/>
          <p:cNvCxnSpPr/>
          <p:nvPr/>
        </p:nvCxnSpPr>
        <p:spPr>
          <a:xfrm flipH="1" flipV="1">
            <a:off x="1721338" y="1742620"/>
            <a:ext cx="1647800" cy="86409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Connecteur droit 60"/>
          <p:cNvCxnSpPr/>
          <p:nvPr/>
        </p:nvCxnSpPr>
        <p:spPr>
          <a:xfrm>
            <a:off x="2072994" y="1922640"/>
            <a:ext cx="0" cy="2876272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Connecteur droit 61"/>
          <p:cNvCxnSpPr/>
          <p:nvPr/>
        </p:nvCxnSpPr>
        <p:spPr>
          <a:xfrm flipV="1">
            <a:off x="1583359" y="4013687"/>
            <a:ext cx="605438" cy="46805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Connecteur droit 62"/>
          <p:cNvCxnSpPr/>
          <p:nvPr/>
        </p:nvCxnSpPr>
        <p:spPr>
          <a:xfrm flipV="1">
            <a:off x="2195950" y="3296872"/>
            <a:ext cx="491461" cy="71262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Connecteur droit 63"/>
          <p:cNvCxnSpPr/>
          <p:nvPr/>
        </p:nvCxnSpPr>
        <p:spPr>
          <a:xfrm flipV="1">
            <a:off x="2188797" y="3213215"/>
            <a:ext cx="0" cy="15925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Connecteur droit 64"/>
          <p:cNvCxnSpPr/>
          <p:nvPr/>
        </p:nvCxnSpPr>
        <p:spPr>
          <a:xfrm>
            <a:off x="1481064" y="3830726"/>
            <a:ext cx="1378980" cy="7328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ZoneTexte 65"/>
          <p:cNvSpPr txBox="1"/>
          <p:nvPr/>
        </p:nvSpPr>
        <p:spPr>
          <a:xfrm>
            <a:off x="3117110" y="2228833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dirty="0" smtClean="0"/>
              <a:t>IS</a:t>
            </a:r>
            <a:endParaRPr lang="fr-BE" sz="1000" dirty="0"/>
          </a:p>
        </p:txBody>
      </p:sp>
      <p:sp>
        <p:nvSpPr>
          <p:cNvPr id="67" name="ZoneTexte 66"/>
          <p:cNvSpPr txBox="1"/>
          <p:nvPr/>
        </p:nvSpPr>
        <p:spPr>
          <a:xfrm>
            <a:off x="1028878" y="3202614"/>
            <a:ext cx="2520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dirty="0" smtClean="0"/>
              <a:t>P</a:t>
            </a:r>
            <a:endParaRPr lang="fr-BE" sz="1000" dirty="0"/>
          </a:p>
        </p:txBody>
      </p:sp>
      <p:sp>
        <p:nvSpPr>
          <p:cNvPr id="68" name="ZoneTexte 67"/>
          <p:cNvSpPr txBox="1"/>
          <p:nvPr/>
        </p:nvSpPr>
        <p:spPr>
          <a:xfrm>
            <a:off x="3207120" y="3004168"/>
            <a:ext cx="2520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dirty="0" smtClean="0"/>
              <a:t>Y</a:t>
            </a:r>
            <a:endParaRPr lang="fr-BE" sz="1000" dirty="0"/>
          </a:p>
        </p:txBody>
      </p:sp>
      <p:sp>
        <p:nvSpPr>
          <p:cNvPr id="69" name="ZoneTexte 68"/>
          <p:cNvSpPr txBox="1"/>
          <p:nvPr/>
        </p:nvSpPr>
        <p:spPr>
          <a:xfrm>
            <a:off x="3207120" y="4946976"/>
            <a:ext cx="25202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dirty="0" smtClean="0"/>
              <a:t>Y</a:t>
            </a:r>
            <a:endParaRPr lang="fr-BE" sz="1000" dirty="0"/>
          </a:p>
        </p:txBody>
      </p:sp>
      <p:sp>
        <p:nvSpPr>
          <p:cNvPr id="70" name="ZoneTexte 69"/>
          <p:cNvSpPr txBox="1"/>
          <p:nvPr/>
        </p:nvSpPr>
        <p:spPr>
          <a:xfrm>
            <a:off x="2616861" y="3290991"/>
            <a:ext cx="52903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dirty="0" smtClean="0"/>
              <a:t>Ys ct</a:t>
            </a:r>
            <a:endParaRPr lang="fr-BE" sz="1000" dirty="0"/>
          </a:p>
        </p:txBody>
      </p:sp>
      <p:sp>
        <p:nvSpPr>
          <p:cNvPr id="71" name="ZoneTexte 70"/>
          <p:cNvSpPr txBox="1"/>
          <p:nvPr/>
        </p:nvSpPr>
        <p:spPr>
          <a:xfrm>
            <a:off x="1954190" y="3202613"/>
            <a:ext cx="55941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dirty="0" smtClean="0"/>
              <a:t>Ys LT</a:t>
            </a:r>
            <a:endParaRPr lang="fr-BE" sz="1000" dirty="0"/>
          </a:p>
        </p:txBody>
      </p:sp>
      <p:sp>
        <p:nvSpPr>
          <p:cNvPr id="72" name="ZoneTexte 71"/>
          <p:cNvSpPr txBox="1"/>
          <p:nvPr/>
        </p:nvSpPr>
        <p:spPr>
          <a:xfrm>
            <a:off x="2642086" y="4266947"/>
            <a:ext cx="56503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dirty="0" err="1" smtClean="0"/>
              <a:t>Yd</a:t>
            </a:r>
            <a:endParaRPr lang="fr-BE" sz="1000" dirty="0"/>
          </a:p>
        </p:txBody>
      </p:sp>
      <p:cxnSp>
        <p:nvCxnSpPr>
          <p:cNvPr id="73" name="Connecteur droit 72"/>
          <p:cNvCxnSpPr>
            <a:stCxn id="74" idx="3"/>
          </p:cNvCxnSpPr>
          <p:nvPr/>
        </p:nvCxnSpPr>
        <p:spPr>
          <a:xfrm>
            <a:off x="1352914" y="1904609"/>
            <a:ext cx="720080" cy="18031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4" name="ZoneTexte 73"/>
          <p:cNvSpPr txBox="1"/>
          <p:nvPr/>
        </p:nvSpPr>
        <p:spPr>
          <a:xfrm>
            <a:off x="1028878" y="1781498"/>
            <a:ext cx="324036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000" dirty="0" smtClean="0">
                <a:solidFill>
                  <a:schemeClr val="bg2">
                    <a:lumMod val="50000"/>
                  </a:schemeClr>
                </a:solidFill>
              </a:rPr>
              <a:t>i0</a:t>
            </a:r>
            <a:endParaRPr lang="fr-BE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75" name="ZoneTexte 74"/>
          <p:cNvSpPr txBox="1"/>
          <p:nvPr/>
        </p:nvSpPr>
        <p:spPr>
          <a:xfrm>
            <a:off x="1984797" y="4830944"/>
            <a:ext cx="3402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dirty="0" smtClean="0"/>
              <a:t>Y0</a:t>
            </a:r>
            <a:endParaRPr lang="fr-BE" sz="1000" dirty="0"/>
          </a:p>
        </p:txBody>
      </p:sp>
      <p:sp>
        <p:nvSpPr>
          <p:cNvPr id="76" name="ZoneTexte 75"/>
          <p:cNvSpPr txBox="1"/>
          <p:nvPr/>
        </p:nvSpPr>
        <p:spPr>
          <a:xfrm>
            <a:off x="992874" y="1939766"/>
            <a:ext cx="324036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000" dirty="0" smtClean="0">
                <a:solidFill>
                  <a:srgbClr val="C00000"/>
                </a:solidFill>
              </a:rPr>
              <a:t>i1</a:t>
            </a:r>
            <a:endParaRPr lang="fr-BE" sz="1000" dirty="0">
              <a:solidFill>
                <a:srgbClr val="C00000"/>
              </a:solidFill>
            </a:endParaRPr>
          </a:p>
        </p:txBody>
      </p:sp>
      <p:sp>
        <p:nvSpPr>
          <p:cNvPr id="78" name="ZoneTexte 77"/>
          <p:cNvSpPr txBox="1"/>
          <p:nvPr/>
        </p:nvSpPr>
        <p:spPr>
          <a:xfrm>
            <a:off x="3029738" y="1545459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dirty="0" smtClean="0">
                <a:solidFill>
                  <a:srgbClr val="C00000"/>
                </a:solidFill>
              </a:rPr>
              <a:t>LM 1</a:t>
            </a:r>
            <a:endParaRPr lang="fr-BE" sz="1000" dirty="0">
              <a:solidFill>
                <a:srgbClr val="C00000"/>
              </a:solidFill>
            </a:endParaRPr>
          </a:p>
        </p:txBody>
      </p:sp>
      <p:sp>
        <p:nvSpPr>
          <p:cNvPr id="80" name="ZoneTexte 79"/>
          <p:cNvSpPr txBox="1"/>
          <p:nvPr/>
        </p:nvSpPr>
        <p:spPr>
          <a:xfrm>
            <a:off x="2137817" y="4830944"/>
            <a:ext cx="340225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dirty="0" smtClean="0">
                <a:solidFill>
                  <a:srgbClr val="C00000"/>
                </a:solidFill>
              </a:rPr>
              <a:t>Y1</a:t>
            </a:r>
            <a:endParaRPr lang="fr-BE" sz="1000" dirty="0">
              <a:solidFill>
                <a:srgbClr val="C00000"/>
              </a:solidFill>
            </a:endParaRPr>
          </a:p>
        </p:txBody>
      </p:sp>
      <p:cxnSp>
        <p:nvCxnSpPr>
          <p:cNvPr id="84" name="Connecteur droit 83"/>
          <p:cNvCxnSpPr/>
          <p:nvPr/>
        </p:nvCxnSpPr>
        <p:spPr>
          <a:xfrm>
            <a:off x="1886078" y="1561630"/>
            <a:ext cx="1643164" cy="86409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Connecteur droit 89"/>
          <p:cNvCxnSpPr/>
          <p:nvPr/>
        </p:nvCxnSpPr>
        <p:spPr>
          <a:xfrm flipH="1" flipV="1">
            <a:off x="1340575" y="4129246"/>
            <a:ext cx="2130582" cy="2742"/>
          </a:xfrm>
          <a:prstGeom prst="line">
            <a:avLst/>
          </a:prstGeom>
          <a:ln>
            <a:solidFill>
              <a:schemeClr val="bg2">
                <a:lumMod val="75000"/>
              </a:schemeClr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ZoneTexte 90"/>
          <p:cNvSpPr txBox="1"/>
          <p:nvPr/>
        </p:nvSpPr>
        <p:spPr>
          <a:xfrm>
            <a:off x="956870" y="3969846"/>
            <a:ext cx="324036" cy="2462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BE" sz="1000" dirty="0">
                <a:solidFill>
                  <a:schemeClr val="bg2">
                    <a:lumMod val="50000"/>
                  </a:schemeClr>
                </a:solidFill>
              </a:rPr>
              <a:t>P</a:t>
            </a:r>
            <a:r>
              <a:rPr lang="fr-BE" sz="1000" dirty="0" smtClean="0">
                <a:solidFill>
                  <a:schemeClr val="bg2">
                    <a:lumMod val="50000"/>
                  </a:schemeClr>
                </a:solidFill>
              </a:rPr>
              <a:t>0</a:t>
            </a:r>
            <a:endParaRPr lang="fr-BE" sz="1000" dirty="0">
              <a:solidFill>
                <a:schemeClr val="bg2">
                  <a:lumMod val="50000"/>
                </a:schemeClr>
              </a:solidFill>
            </a:endParaRPr>
          </a:p>
        </p:txBody>
      </p:sp>
      <p:cxnSp>
        <p:nvCxnSpPr>
          <p:cNvPr id="97" name="Connecteur droit 96"/>
          <p:cNvCxnSpPr/>
          <p:nvPr/>
        </p:nvCxnSpPr>
        <p:spPr>
          <a:xfrm>
            <a:off x="1689970" y="3653183"/>
            <a:ext cx="1643164" cy="864096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ZoneTexte 98"/>
          <p:cNvSpPr txBox="1"/>
          <p:nvPr/>
        </p:nvSpPr>
        <p:spPr>
          <a:xfrm>
            <a:off x="3284437" y="2026616"/>
            <a:ext cx="5040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BE" sz="1000" dirty="0" smtClean="0">
                <a:solidFill>
                  <a:srgbClr val="00B050"/>
                </a:solidFill>
              </a:rPr>
              <a:t>IS1</a:t>
            </a:r>
            <a:endParaRPr lang="fr-BE" sz="1000" dirty="0">
              <a:solidFill>
                <a:srgbClr val="00B050"/>
              </a:solidFill>
            </a:endParaRPr>
          </a:p>
        </p:txBody>
      </p:sp>
      <p:cxnSp>
        <p:nvCxnSpPr>
          <p:cNvPr id="106" name="Connecteur droit 105"/>
          <p:cNvCxnSpPr/>
          <p:nvPr/>
        </p:nvCxnSpPr>
        <p:spPr>
          <a:xfrm flipV="1">
            <a:off x="1721338" y="1426968"/>
            <a:ext cx="1512168" cy="936104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28" name="Groupe 127"/>
          <p:cNvGrpSpPr/>
          <p:nvPr/>
        </p:nvGrpSpPr>
        <p:grpSpPr>
          <a:xfrm>
            <a:off x="1865829" y="1353434"/>
            <a:ext cx="6738619" cy="1773844"/>
            <a:chOff x="1865829" y="1353434"/>
            <a:chExt cx="6738619" cy="1773844"/>
          </a:xfrm>
        </p:grpSpPr>
        <p:sp>
          <p:nvSpPr>
            <p:cNvPr id="83" name="ZoneTexte 82"/>
            <p:cNvSpPr txBox="1"/>
            <p:nvPr/>
          </p:nvSpPr>
          <p:spPr>
            <a:xfrm>
              <a:off x="5796136" y="1353434"/>
              <a:ext cx="2808312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1000" dirty="0" smtClean="0">
                  <a:solidFill>
                    <a:srgbClr val="FFC000"/>
                  </a:solidFill>
                  <a:sym typeface="Wingdings" pitchFamily="2" charset="2"/>
                </a:rPr>
                <a:t> Appréciation réelle du taux de change et baisse de compétitivité (IS1 vers IS2)</a:t>
              </a:r>
              <a:endParaRPr lang="fr-BE" sz="1000" dirty="0">
                <a:solidFill>
                  <a:srgbClr val="FFC000"/>
                </a:solidFill>
              </a:endParaRPr>
            </a:p>
          </p:txBody>
        </p:sp>
        <p:cxnSp>
          <p:nvCxnSpPr>
            <p:cNvPr id="100" name="Connecteur droit 99"/>
            <p:cNvCxnSpPr/>
            <p:nvPr/>
          </p:nvCxnSpPr>
          <p:spPr>
            <a:xfrm flipH="1">
              <a:off x="2188263" y="1922640"/>
              <a:ext cx="7688" cy="1204638"/>
            </a:xfrm>
            <a:prstGeom prst="line">
              <a:avLst/>
            </a:prstGeom>
            <a:ln>
              <a:solidFill>
                <a:srgbClr val="FFC000"/>
              </a:solidFill>
              <a:prstDash val="sys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Connecteur droit 106"/>
            <p:cNvCxnSpPr/>
            <p:nvPr/>
          </p:nvCxnSpPr>
          <p:spPr>
            <a:xfrm>
              <a:off x="1865829" y="1742620"/>
              <a:ext cx="1643164" cy="864096"/>
            </a:xfrm>
            <a:prstGeom prst="line">
              <a:avLst/>
            </a:prstGeom>
            <a:ln>
              <a:solidFill>
                <a:srgbClr val="FFC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8" name="ZoneTexte 107"/>
            <p:cNvSpPr txBox="1"/>
            <p:nvPr/>
          </p:nvSpPr>
          <p:spPr>
            <a:xfrm>
              <a:off x="3585162" y="2524959"/>
              <a:ext cx="5040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1000" dirty="0" smtClean="0">
                  <a:solidFill>
                    <a:srgbClr val="FFC000"/>
                  </a:solidFill>
                </a:rPr>
                <a:t>IS2</a:t>
              </a:r>
              <a:endParaRPr lang="fr-BE" sz="1000" dirty="0">
                <a:solidFill>
                  <a:srgbClr val="FFC000"/>
                </a:solidFill>
              </a:endParaRPr>
            </a:p>
          </p:txBody>
        </p:sp>
        <p:cxnSp>
          <p:nvCxnSpPr>
            <p:cNvPr id="113" name="Connecteur droit avec flèche 112"/>
            <p:cNvCxnSpPr/>
            <p:nvPr/>
          </p:nvCxnSpPr>
          <p:spPr>
            <a:xfrm flipH="1">
              <a:off x="2999188" y="2210672"/>
              <a:ext cx="81918" cy="141271"/>
            </a:xfrm>
            <a:prstGeom prst="straightConnector1">
              <a:avLst/>
            </a:prstGeom>
            <a:ln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Connecteur droit avec flèche 114"/>
            <p:cNvCxnSpPr/>
            <p:nvPr/>
          </p:nvCxnSpPr>
          <p:spPr>
            <a:xfrm flipH="1">
              <a:off x="1991076" y="1640227"/>
              <a:ext cx="81918" cy="141271"/>
            </a:xfrm>
            <a:prstGeom prst="straightConnector1">
              <a:avLst/>
            </a:prstGeom>
            <a:ln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27" name="Groupe 126"/>
          <p:cNvGrpSpPr/>
          <p:nvPr/>
        </p:nvGrpSpPr>
        <p:grpSpPr>
          <a:xfrm>
            <a:off x="1568938" y="1116771"/>
            <a:ext cx="7065029" cy="1427919"/>
            <a:chOff x="1568938" y="1116771"/>
            <a:chExt cx="7065029" cy="1427919"/>
          </a:xfrm>
        </p:grpSpPr>
        <p:sp>
          <p:nvSpPr>
            <p:cNvPr id="109" name="ZoneTexte 108"/>
            <p:cNvSpPr txBox="1"/>
            <p:nvPr/>
          </p:nvSpPr>
          <p:spPr>
            <a:xfrm>
              <a:off x="3145891" y="1116771"/>
              <a:ext cx="504056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BE" sz="1000" dirty="0" smtClean="0">
                  <a:solidFill>
                    <a:srgbClr val="FFC000"/>
                  </a:solidFill>
                </a:rPr>
                <a:t>LM2</a:t>
              </a:r>
              <a:endParaRPr lang="fr-BE" sz="1000" dirty="0">
                <a:solidFill>
                  <a:srgbClr val="FFC000"/>
                </a:solidFill>
              </a:endParaRPr>
            </a:p>
          </p:txBody>
        </p:sp>
        <p:grpSp>
          <p:nvGrpSpPr>
            <p:cNvPr id="126" name="Groupe 125"/>
            <p:cNvGrpSpPr/>
            <p:nvPr/>
          </p:nvGrpSpPr>
          <p:grpSpPr>
            <a:xfrm>
              <a:off x="1568938" y="1372665"/>
              <a:ext cx="7065029" cy="1172025"/>
              <a:chOff x="1568938" y="1372665"/>
              <a:chExt cx="7065029" cy="1172025"/>
            </a:xfrm>
          </p:grpSpPr>
          <p:sp>
            <p:nvSpPr>
              <p:cNvPr id="89" name="ZoneTexte 88"/>
              <p:cNvSpPr txBox="1"/>
              <p:nvPr/>
            </p:nvSpPr>
            <p:spPr>
              <a:xfrm>
                <a:off x="5776588" y="1836804"/>
                <a:ext cx="2857379" cy="707886"/>
              </a:xfrm>
              <a:prstGeom prst="rect">
                <a:avLst/>
              </a:prstGeom>
              <a:noFill/>
              <a:ln>
                <a:noFill/>
              </a:ln>
            </p:spPr>
            <p:txBody>
              <a:bodyPr wrap="square" rtlCol="0">
                <a:spAutoFit/>
              </a:bodyPr>
              <a:lstStyle/>
              <a:p>
                <a:pPr marL="171450" indent="-171450">
                  <a:buFont typeface="Wingdings"/>
                  <a:buChar char="à"/>
                </a:pPr>
                <a:r>
                  <a:rPr lang="fr-BE" sz="1000" dirty="0" smtClean="0">
                    <a:solidFill>
                      <a:srgbClr val="FFC000"/>
                    </a:solidFill>
                    <a:sym typeface="Wingdings" pitchFamily="2" charset="2"/>
                  </a:rPr>
                  <a:t>Diminution des encaisses réelles donc  LM 1 vers LM2</a:t>
                </a:r>
              </a:p>
              <a:p>
                <a:endParaRPr lang="fr-BE" sz="1000" dirty="0" smtClean="0">
                  <a:solidFill>
                    <a:srgbClr val="FFC000"/>
                  </a:solidFill>
                  <a:sym typeface="Wingdings" pitchFamily="2" charset="2"/>
                </a:endParaRPr>
              </a:p>
              <a:p>
                <a:pPr marL="171450" indent="-171450">
                  <a:buFont typeface="Wingdings"/>
                  <a:buChar char="à"/>
                </a:pPr>
                <a:r>
                  <a:rPr lang="fr-BE" sz="1000" dirty="0" smtClean="0">
                    <a:solidFill>
                      <a:srgbClr val="FFC000"/>
                    </a:solidFill>
                    <a:sym typeface="Wingdings" pitchFamily="2" charset="2"/>
                  </a:rPr>
                  <a:t>Equilibre de LT</a:t>
                </a:r>
                <a:endParaRPr lang="fr-BE" sz="1000" dirty="0">
                  <a:solidFill>
                    <a:srgbClr val="FFC000"/>
                  </a:solidFill>
                </a:endParaRPr>
              </a:p>
            </p:txBody>
          </p:sp>
          <p:cxnSp>
            <p:nvCxnSpPr>
              <p:cNvPr id="79" name="Connecteur droit 78"/>
              <p:cNvCxnSpPr/>
              <p:nvPr/>
            </p:nvCxnSpPr>
            <p:spPr>
              <a:xfrm flipV="1">
                <a:off x="1568938" y="1372665"/>
                <a:ext cx="1512168" cy="936104"/>
              </a:xfrm>
              <a:prstGeom prst="line">
                <a:avLst/>
              </a:prstGeom>
              <a:ln>
                <a:solidFill>
                  <a:srgbClr val="FFC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Connecteur droit avec flèche 110"/>
              <p:cNvCxnSpPr/>
              <p:nvPr/>
            </p:nvCxnSpPr>
            <p:spPr>
              <a:xfrm flipH="1" flipV="1">
                <a:off x="1865830" y="2114581"/>
                <a:ext cx="88360" cy="96091"/>
              </a:xfrm>
              <a:prstGeom prst="straightConnector1">
                <a:avLst/>
              </a:prstGeom>
              <a:ln>
                <a:solidFill>
                  <a:srgbClr val="FFC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7" name="Connecteur droit avec flèche 116"/>
              <p:cNvCxnSpPr/>
              <p:nvPr/>
            </p:nvCxnSpPr>
            <p:spPr>
              <a:xfrm flipH="1" flipV="1">
                <a:off x="2951657" y="1463406"/>
                <a:ext cx="74585" cy="90083"/>
              </a:xfrm>
              <a:prstGeom prst="straightConnector1">
                <a:avLst/>
              </a:prstGeom>
              <a:ln>
                <a:solidFill>
                  <a:srgbClr val="FFC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grpSp>
        <p:nvGrpSpPr>
          <p:cNvPr id="129" name="Groupe 128"/>
          <p:cNvGrpSpPr/>
          <p:nvPr/>
        </p:nvGrpSpPr>
        <p:grpSpPr>
          <a:xfrm>
            <a:off x="2166458" y="3887337"/>
            <a:ext cx="396013" cy="212315"/>
            <a:chOff x="2166458" y="3887337"/>
            <a:chExt cx="396013" cy="212315"/>
          </a:xfrm>
        </p:grpSpPr>
        <p:cxnSp>
          <p:nvCxnSpPr>
            <p:cNvPr id="118" name="Connecteur droit avec flèche 117"/>
            <p:cNvCxnSpPr>
              <a:stCxn id="95" idx="3"/>
            </p:cNvCxnSpPr>
            <p:nvPr/>
          </p:nvCxnSpPr>
          <p:spPr>
            <a:xfrm flipH="1" flipV="1">
              <a:off x="2188263" y="3932749"/>
              <a:ext cx="374208" cy="166903"/>
            </a:xfrm>
            <a:prstGeom prst="straightConnector1">
              <a:avLst/>
            </a:prstGeom>
            <a:ln>
              <a:solidFill>
                <a:srgbClr val="FFC00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2" name="Ellipse 121"/>
            <p:cNvSpPr/>
            <p:nvPr/>
          </p:nvSpPr>
          <p:spPr>
            <a:xfrm flipV="1">
              <a:off x="2166458" y="3887337"/>
              <a:ext cx="45719" cy="45719"/>
            </a:xfrm>
            <a:prstGeom prst="ellipse">
              <a:avLst/>
            </a:prstGeom>
            <a:solidFill>
              <a:schemeClr val="accent6"/>
            </a:solidFill>
            <a:ln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BE">
                <a:solidFill>
                  <a:srgbClr val="00B050"/>
                </a:solidFill>
              </a:endParaRPr>
            </a:p>
          </p:txBody>
        </p:sp>
      </p:grpSp>
      <p:sp>
        <p:nvSpPr>
          <p:cNvPr id="130" name="ZoneTexte 129"/>
          <p:cNvSpPr txBox="1"/>
          <p:nvPr/>
        </p:nvSpPr>
        <p:spPr>
          <a:xfrm>
            <a:off x="6504744" y="4092957"/>
            <a:ext cx="7200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lphaLcParenR"/>
            </a:pPr>
            <a:r>
              <a:rPr lang="fr-BE" dirty="0" smtClean="0"/>
              <a:t>F</a:t>
            </a:r>
          </a:p>
          <a:p>
            <a:pPr marL="342900" indent="-342900">
              <a:buAutoNum type="alphaLcParenR"/>
            </a:pPr>
            <a:r>
              <a:rPr lang="fr-BE" dirty="0" smtClean="0"/>
              <a:t>V</a:t>
            </a:r>
          </a:p>
          <a:p>
            <a:pPr marL="342900" indent="-342900">
              <a:buAutoNum type="alphaLcParenR"/>
            </a:pPr>
            <a:r>
              <a:rPr lang="fr-BE" dirty="0" smtClean="0"/>
              <a:t>F</a:t>
            </a:r>
          </a:p>
          <a:p>
            <a:pPr marL="342900" indent="-342900">
              <a:buAutoNum type="alphaLcParenR"/>
            </a:pPr>
            <a:r>
              <a:rPr lang="fr-BE" dirty="0"/>
              <a:t>V</a:t>
            </a:r>
          </a:p>
        </p:txBody>
      </p:sp>
    </p:spTree>
    <p:extLst>
      <p:ext uri="{BB962C8B-B14F-4D97-AF65-F5344CB8AC3E}">
        <p14:creationId xmlns:p14="http://schemas.microsoft.com/office/powerpoint/2010/main" val="328074125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" grpId="0"/>
      <p:bldP spid="130" grpId="0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287</Words>
  <Application>Microsoft Macintosh PowerPoint</Application>
  <PresentationFormat>Présentation à l'écran (4:3)</PresentationFormat>
  <Paragraphs>87</Paragraphs>
  <Slides>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5" baseType="lpstr"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Pierre</dc:creator>
  <cp:lastModifiedBy>Olivia D'Aoust</cp:lastModifiedBy>
  <cp:revision>15</cp:revision>
  <dcterms:created xsi:type="dcterms:W3CDTF">2013-04-30T10:53:33Z</dcterms:created>
  <dcterms:modified xsi:type="dcterms:W3CDTF">2013-05-03T08:20:07Z</dcterms:modified>
</cp:coreProperties>
</file>