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livia D'Aoust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commentAuthors" Target="commentAuthors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25E6-6806-114F-8379-64FC6A3AB2D0}" type="datetimeFigureOut">
              <a:rPr lang="fr-FR" smtClean="0"/>
              <a:t>29/04/14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F9A5-F1AA-B54E-B7A8-0A8E7F60D1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3731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25E6-6806-114F-8379-64FC6A3AB2D0}" type="datetimeFigureOut">
              <a:rPr lang="fr-FR" smtClean="0"/>
              <a:t>29/04/14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F9A5-F1AA-B54E-B7A8-0A8E7F60D1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579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25E6-6806-114F-8379-64FC6A3AB2D0}" type="datetimeFigureOut">
              <a:rPr lang="fr-FR" smtClean="0"/>
              <a:t>29/04/14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F9A5-F1AA-B54E-B7A8-0A8E7F60D1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6853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25E6-6806-114F-8379-64FC6A3AB2D0}" type="datetimeFigureOut">
              <a:rPr lang="fr-FR" smtClean="0"/>
              <a:t>29/04/14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F9A5-F1AA-B54E-B7A8-0A8E7F60D1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793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25E6-6806-114F-8379-64FC6A3AB2D0}" type="datetimeFigureOut">
              <a:rPr lang="fr-FR" smtClean="0"/>
              <a:t>29/04/14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F9A5-F1AA-B54E-B7A8-0A8E7F60D1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2372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25E6-6806-114F-8379-64FC6A3AB2D0}" type="datetimeFigureOut">
              <a:rPr lang="fr-FR" smtClean="0"/>
              <a:t>29/04/14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F9A5-F1AA-B54E-B7A8-0A8E7F60D1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4329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25E6-6806-114F-8379-64FC6A3AB2D0}" type="datetimeFigureOut">
              <a:rPr lang="fr-FR" smtClean="0"/>
              <a:t>29/04/14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F9A5-F1AA-B54E-B7A8-0A8E7F60D1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5930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25E6-6806-114F-8379-64FC6A3AB2D0}" type="datetimeFigureOut">
              <a:rPr lang="fr-FR" smtClean="0"/>
              <a:t>29/04/14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F9A5-F1AA-B54E-B7A8-0A8E7F60D1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1444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25E6-6806-114F-8379-64FC6A3AB2D0}" type="datetimeFigureOut">
              <a:rPr lang="fr-FR" smtClean="0"/>
              <a:t>29/04/14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F9A5-F1AA-B54E-B7A8-0A8E7F60D1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96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25E6-6806-114F-8379-64FC6A3AB2D0}" type="datetimeFigureOut">
              <a:rPr lang="fr-FR" smtClean="0"/>
              <a:t>29/04/14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F9A5-F1AA-B54E-B7A8-0A8E7F60D1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6008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25E6-6806-114F-8379-64FC6A3AB2D0}" type="datetimeFigureOut">
              <a:rPr lang="fr-FR" smtClean="0"/>
              <a:t>29/04/14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F9A5-F1AA-B54E-B7A8-0A8E7F60D1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8215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C25E6-6806-114F-8379-64FC6A3AB2D0}" type="datetimeFigureOut">
              <a:rPr lang="fr-FR" smtClean="0"/>
              <a:t>29/04/14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7F9A5-F1AA-B54E-B7A8-0A8E7F60D1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6736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55650" y="1235388"/>
            <a:ext cx="71755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r>
              <a:rPr lang="fr-FR" dirty="0" smtClean="0"/>
              <a:t>I = 900/i </a:t>
            </a:r>
          </a:p>
          <a:p>
            <a:r>
              <a:rPr lang="fr-FR" dirty="0" smtClean="0"/>
              <a:t>G = 50 millions</a:t>
            </a:r>
          </a:p>
          <a:p>
            <a:r>
              <a:rPr lang="fr-FR" dirty="0" smtClean="0"/>
              <a:t>C = 70 + 3/5 (Y – </a:t>
            </a:r>
            <a:r>
              <a:rPr lang="fr-FR" dirty="0" err="1" smtClean="0"/>
              <a:t>t</a:t>
            </a:r>
            <a:r>
              <a:rPr lang="fr-FR" dirty="0" smtClean="0"/>
              <a:t>*Y) = 70 + 3/5 (1-t) * Y = 70 + 3/5 </a:t>
            </a:r>
            <a:r>
              <a:rPr lang="fr-FR" dirty="0" err="1" smtClean="0"/>
              <a:t>Yd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err="1" smtClean="0"/>
              <a:t>t</a:t>
            </a:r>
            <a:r>
              <a:rPr lang="fr-FR" dirty="0" smtClean="0"/>
              <a:t> = 1/3</a:t>
            </a:r>
          </a:p>
          <a:p>
            <a:endParaRPr lang="fr-FR" dirty="0" smtClean="0"/>
          </a:p>
          <a:p>
            <a:r>
              <a:rPr lang="fr-FR" dirty="0" smtClean="0"/>
              <a:t>X = 240</a:t>
            </a:r>
            <a:endParaRPr lang="fr-FR" dirty="0"/>
          </a:p>
          <a:p>
            <a:r>
              <a:rPr lang="fr-FR" dirty="0" smtClean="0"/>
              <a:t>M = </a:t>
            </a:r>
            <a:r>
              <a:rPr lang="fr-FR" b="1" dirty="0" smtClean="0">
                <a:solidFill>
                  <a:srgbClr val="FF0000"/>
                </a:solidFill>
              </a:rPr>
              <a:t>m </a:t>
            </a:r>
            <a:r>
              <a:rPr lang="fr-FR" dirty="0" smtClean="0"/>
              <a:t>Y = </a:t>
            </a:r>
            <a:r>
              <a:rPr lang="fr-FR" b="1" dirty="0" smtClean="0">
                <a:solidFill>
                  <a:srgbClr val="FF0000"/>
                </a:solidFill>
              </a:rPr>
              <a:t>3/10</a:t>
            </a:r>
            <a:r>
              <a:rPr lang="fr-FR" dirty="0" smtClean="0"/>
              <a:t> Y </a:t>
            </a:r>
            <a:r>
              <a:rPr lang="fr-FR" dirty="0" smtClean="0">
                <a:solidFill>
                  <a:srgbClr val="FF0000"/>
                </a:solidFill>
              </a:rPr>
              <a:t>(= propension marginale à importer)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r>
              <a:rPr lang="fr-FR" dirty="0" smtClean="0">
                <a:solidFill>
                  <a:srgbClr val="000000"/>
                </a:solidFill>
              </a:rPr>
              <a:t>LM : Y  = 10 400</a:t>
            </a:r>
          </a:p>
          <a:p>
            <a:endParaRPr lang="fr-FR" dirty="0">
              <a:solidFill>
                <a:srgbClr val="000000"/>
              </a:solidFill>
            </a:endParaRPr>
          </a:p>
          <a:p>
            <a:endParaRPr lang="fr-FR" dirty="0" smtClean="0">
              <a:solidFill>
                <a:srgbClr val="000000"/>
              </a:solidFill>
            </a:endParaRPr>
          </a:p>
          <a:p>
            <a:endParaRPr lang="fr-FR" dirty="0"/>
          </a:p>
        </p:txBody>
      </p:sp>
      <p:grpSp>
        <p:nvGrpSpPr>
          <p:cNvPr id="2" name="Grouper 1"/>
          <p:cNvGrpSpPr/>
          <p:nvPr/>
        </p:nvGrpSpPr>
        <p:grpSpPr>
          <a:xfrm>
            <a:off x="3382820" y="4073131"/>
            <a:ext cx="3146003" cy="2552031"/>
            <a:chOff x="4171128" y="3047357"/>
            <a:chExt cx="3847643" cy="3832031"/>
          </a:xfrm>
        </p:grpSpPr>
        <p:cxnSp>
          <p:nvCxnSpPr>
            <p:cNvPr id="3" name="Connecteur droit avec flèche 2"/>
            <p:cNvCxnSpPr/>
            <p:nvPr/>
          </p:nvCxnSpPr>
          <p:spPr>
            <a:xfrm flipH="1" flipV="1">
              <a:off x="4615779" y="3047357"/>
              <a:ext cx="11980" cy="345071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Connecteur droit avec flèche 3"/>
            <p:cNvCxnSpPr/>
            <p:nvPr/>
          </p:nvCxnSpPr>
          <p:spPr>
            <a:xfrm flipV="1">
              <a:off x="4408768" y="6303006"/>
              <a:ext cx="3393784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5"/>
            <p:cNvCxnSpPr/>
            <p:nvPr/>
          </p:nvCxnSpPr>
          <p:spPr>
            <a:xfrm>
              <a:off x="5909657" y="3416688"/>
              <a:ext cx="0" cy="299751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" name="ZoneTexte 6"/>
            <p:cNvSpPr txBox="1"/>
            <p:nvPr/>
          </p:nvSpPr>
          <p:spPr>
            <a:xfrm>
              <a:off x="6185205" y="3382843"/>
              <a:ext cx="4790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LM</a:t>
              </a:r>
              <a:endParaRPr lang="fr-FR" dirty="0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5586188" y="6510056"/>
              <a:ext cx="8218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10 400</a:t>
              </a:r>
              <a:endParaRPr lang="fr-FR" dirty="0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4171128" y="3047357"/>
              <a:ext cx="2376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i</a:t>
              </a:r>
              <a:endParaRPr lang="fr-FR" dirty="0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7718689" y="6354294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Y</a:t>
              </a:r>
              <a:endParaRPr lang="fr-FR" dirty="0"/>
            </a:p>
          </p:txBody>
        </p:sp>
      </p:grpSp>
      <p:sp>
        <p:nvSpPr>
          <p:cNvPr id="12" name="Titr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Séance 17. Ex. 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2810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a) i pour être à l’équilibre entre le marché B&amp;S et marché monétaire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600200"/>
            <a:ext cx="8540041" cy="4525963"/>
          </a:xfrm>
        </p:spPr>
        <p:txBody>
          <a:bodyPr/>
          <a:lstStyle/>
          <a:p>
            <a:r>
              <a:rPr lang="fr-FR" dirty="0" smtClean="0"/>
              <a:t>IS = LM</a:t>
            </a:r>
          </a:p>
          <a:p>
            <a:r>
              <a:rPr lang="fr-FR" dirty="0" smtClean="0"/>
              <a:t>DA = Y = </a:t>
            </a:r>
            <a:r>
              <a:rPr lang="fr-FR" dirty="0" smtClean="0">
                <a:solidFill>
                  <a:srgbClr val="008000"/>
                </a:solidFill>
              </a:rPr>
              <a:t>C</a:t>
            </a:r>
            <a:r>
              <a:rPr lang="fr-FR" dirty="0" smtClean="0"/>
              <a:t> + </a:t>
            </a:r>
            <a:r>
              <a:rPr lang="fr-FR" dirty="0" smtClean="0">
                <a:solidFill>
                  <a:srgbClr val="FF0000"/>
                </a:solidFill>
              </a:rPr>
              <a:t>I</a:t>
            </a:r>
            <a:r>
              <a:rPr lang="fr-FR" dirty="0" smtClean="0"/>
              <a:t> + G + X – </a:t>
            </a:r>
            <a:r>
              <a:rPr lang="fr-FR" dirty="0" smtClean="0">
                <a:solidFill>
                  <a:schemeClr val="accent1"/>
                </a:solidFill>
              </a:rPr>
              <a:t>M</a:t>
            </a:r>
          </a:p>
          <a:p>
            <a:r>
              <a:rPr lang="fr-FR" dirty="0" smtClean="0"/>
              <a:t>Y = </a:t>
            </a:r>
            <a:r>
              <a:rPr lang="fr-FR" dirty="0" smtClean="0">
                <a:solidFill>
                  <a:srgbClr val="008000"/>
                </a:solidFill>
              </a:rPr>
              <a:t>70 + 3/5 (1-t) * Y</a:t>
            </a:r>
            <a:r>
              <a:rPr lang="fr-FR" dirty="0" smtClean="0"/>
              <a:t> + </a:t>
            </a:r>
            <a:r>
              <a:rPr lang="fr-FR" dirty="0" smtClean="0">
                <a:solidFill>
                  <a:srgbClr val="FF0000"/>
                </a:solidFill>
              </a:rPr>
              <a:t>900/i </a:t>
            </a:r>
            <a:r>
              <a:rPr lang="fr-FR" dirty="0" smtClean="0"/>
              <a:t>+ 50 + 240 – </a:t>
            </a:r>
            <a:r>
              <a:rPr lang="fr-FR" dirty="0" smtClean="0">
                <a:solidFill>
                  <a:srgbClr val="4F81BD"/>
                </a:solidFill>
              </a:rPr>
              <a:t>3/10 Y</a:t>
            </a:r>
          </a:p>
          <a:p>
            <a:r>
              <a:rPr lang="fr-FR" dirty="0" smtClean="0">
                <a:solidFill>
                  <a:srgbClr val="000000"/>
                </a:solidFill>
              </a:rPr>
              <a:t>Y (1 – 3/5 (1-1/3)+3/10) = 70+50+240+900/i</a:t>
            </a:r>
          </a:p>
          <a:p>
            <a:r>
              <a:rPr lang="fr-FR" b="1" dirty="0" smtClean="0">
                <a:solidFill>
                  <a:srgbClr val="000000"/>
                </a:solidFill>
              </a:rPr>
              <a:t>Y = 400 + 1000 i </a:t>
            </a:r>
            <a:endParaRPr lang="fr-FR" b="1" dirty="0">
              <a:solidFill>
                <a:srgbClr val="000000"/>
              </a:solidFill>
            </a:endParaRPr>
          </a:p>
          <a:p>
            <a:pPr lvl="1">
              <a:buFont typeface="Wingdings" charset="0"/>
              <a:buChar char="à"/>
            </a:pPr>
            <a:r>
              <a:rPr lang="fr-FR" dirty="0" smtClean="0">
                <a:sym typeface="Wingdings"/>
              </a:rPr>
              <a:t> IS</a:t>
            </a:r>
          </a:p>
          <a:p>
            <a:pPr marL="457200" lvl="1" indent="0">
              <a:buNone/>
            </a:pPr>
            <a:endParaRPr lang="fr-FR" dirty="0" smtClean="0">
              <a:sym typeface="Wingdings"/>
            </a:endParaRPr>
          </a:p>
          <a:p>
            <a:pPr marL="457200" lvl="1" indent="0">
              <a:buNone/>
            </a:pPr>
            <a:r>
              <a:rPr lang="fr-FR" dirty="0" smtClean="0">
                <a:sym typeface="Wingdings"/>
              </a:rPr>
              <a:t>400 + 1000 i = 10 400 (IS = LM)  i = 0.1</a:t>
            </a:r>
            <a:endParaRPr lang="fr-FR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369926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b) G - </a:t>
            </a:r>
            <a:r>
              <a:rPr lang="fr-FR" dirty="0" err="1" smtClean="0"/>
              <a:t>T</a:t>
            </a:r>
            <a:r>
              <a:rPr lang="fr-FR" dirty="0" smtClean="0"/>
              <a:t>; BOC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G – </a:t>
            </a:r>
            <a:r>
              <a:rPr lang="fr-FR" dirty="0" err="1" smtClean="0"/>
              <a:t>tY</a:t>
            </a:r>
            <a:r>
              <a:rPr lang="fr-FR" dirty="0" smtClean="0"/>
              <a:t> = 50 – 1/3*10400 = - 3416,67 &lt;-&gt; Surplus budgétaire</a:t>
            </a:r>
          </a:p>
          <a:p>
            <a:endParaRPr lang="fr-FR" dirty="0" smtClean="0"/>
          </a:p>
          <a:p>
            <a:r>
              <a:rPr lang="fr-FR" dirty="0" smtClean="0"/>
              <a:t>BOC = X – M = 240 – 3/10*10400 = -2880 &lt;-&gt;</a:t>
            </a:r>
          </a:p>
          <a:p>
            <a:pPr lvl="1"/>
            <a:r>
              <a:rPr lang="fr-FR" dirty="0" smtClean="0"/>
              <a:t>Déficit extérieur, on importe plus que l’on exporte, la </a:t>
            </a:r>
            <a:r>
              <a:rPr lang="fr-FR" dirty="0" err="1" smtClean="0"/>
              <a:t>Syldavie</a:t>
            </a:r>
            <a:r>
              <a:rPr lang="fr-FR" dirty="0" smtClean="0"/>
              <a:t> vit donc au dessus de ses moyens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8236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c) Comment sont financés les Investissements </a:t>
            </a:r>
            <a:r>
              <a:rPr lang="fr-FR" dirty="0" err="1" smtClean="0"/>
              <a:t>syldaves</a:t>
            </a:r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S –</a:t>
            </a:r>
            <a:r>
              <a:rPr lang="fr-FR" dirty="0" smtClean="0">
                <a:solidFill>
                  <a:srgbClr val="FF0000"/>
                </a:solidFill>
              </a:rPr>
              <a:t> I </a:t>
            </a:r>
            <a:r>
              <a:rPr lang="fr-FR" dirty="0" smtClean="0"/>
              <a:t>= (G – </a:t>
            </a:r>
            <a:r>
              <a:rPr lang="fr-FR" dirty="0" err="1" smtClean="0"/>
              <a:t>T</a:t>
            </a:r>
            <a:r>
              <a:rPr lang="fr-FR" dirty="0" smtClean="0"/>
              <a:t>) + BOC</a:t>
            </a:r>
          </a:p>
          <a:p>
            <a:r>
              <a:rPr lang="fr-FR" dirty="0" smtClean="0"/>
              <a:t>S = I + G – </a:t>
            </a:r>
            <a:r>
              <a:rPr lang="fr-FR" dirty="0" err="1" smtClean="0"/>
              <a:t>T</a:t>
            </a:r>
            <a:r>
              <a:rPr lang="fr-FR" dirty="0" smtClean="0"/>
              <a:t> + X – M</a:t>
            </a:r>
          </a:p>
          <a:p>
            <a:r>
              <a:rPr lang="fr-FR" dirty="0" smtClean="0"/>
              <a:t>S = 900/0.1 – 3416,67 – 2880 (voir b))</a:t>
            </a:r>
          </a:p>
          <a:p>
            <a:r>
              <a:rPr lang="fr-FR" dirty="0" smtClean="0"/>
              <a:t>S = 2703,3</a:t>
            </a:r>
          </a:p>
          <a:p>
            <a:endParaRPr lang="fr-FR" dirty="0"/>
          </a:p>
          <a:p>
            <a:r>
              <a:rPr lang="fr-FR" dirty="0" smtClean="0"/>
              <a:t>I = 9000 = 900/i </a:t>
            </a:r>
          </a:p>
          <a:p>
            <a:r>
              <a:rPr lang="fr-FR" dirty="0" smtClean="0"/>
              <a:t>S = 2703,3 &lt; 9000 (On finance les investissements en épargnant (privé), en empruntant au RDM (extérieur), et grâce au surplus budgétaire (public)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5435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Séance </a:t>
            </a:r>
            <a:r>
              <a:rPr lang="fr-FR" dirty="0" smtClean="0"/>
              <a:t>18. Ex. 1</a:t>
            </a:r>
            <a:endParaRPr lang="fr-FR" dirty="0"/>
          </a:p>
        </p:txBody>
      </p:sp>
      <p:grpSp>
        <p:nvGrpSpPr>
          <p:cNvPr id="6" name="Grouper 5"/>
          <p:cNvGrpSpPr/>
          <p:nvPr/>
        </p:nvGrpSpPr>
        <p:grpSpPr>
          <a:xfrm>
            <a:off x="457200" y="1935015"/>
            <a:ext cx="5623662" cy="4331946"/>
            <a:chOff x="316121" y="2304347"/>
            <a:chExt cx="5623662" cy="4331946"/>
          </a:xfrm>
        </p:grpSpPr>
        <p:cxnSp>
          <p:nvCxnSpPr>
            <p:cNvPr id="5" name="Connecteur droit avec flèche 4"/>
            <p:cNvCxnSpPr/>
            <p:nvPr/>
          </p:nvCxnSpPr>
          <p:spPr>
            <a:xfrm flipV="1">
              <a:off x="601641" y="5951934"/>
              <a:ext cx="4794754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avec flèche 7"/>
            <p:cNvCxnSpPr/>
            <p:nvPr/>
          </p:nvCxnSpPr>
          <p:spPr>
            <a:xfrm flipV="1">
              <a:off x="763886" y="2411595"/>
              <a:ext cx="0" cy="365336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>
              <a:off x="2738112" y="2411595"/>
              <a:ext cx="1" cy="373723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/>
            <p:nvPr/>
          </p:nvCxnSpPr>
          <p:spPr>
            <a:xfrm>
              <a:off x="1182525" y="2693368"/>
              <a:ext cx="3692059" cy="290416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ZoneTexte 15"/>
            <p:cNvSpPr txBox="1"/>
            <p:nvPr/>
          </p:nvSpPr>
          <p:spPr>
            <a:xfrm>
              <a:off x="316121" y="2693368"/>
              <a:ext cx="3039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P</a:t>
              </a: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5337322" y="6266961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Y</a:t>
              </a:r>
              <a:endParaRPr lang="fr-FR" dirty="0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1527229" y="2324036"/>
              <a:ext cx="9669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a) OA LT</a:t>
              </a:r>
              <a:endParaRPr lang="fr-FR" dirty="0"/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4670473" y="5124987"/>
              <a:ext cx="9669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b) DA LT</a:t>
              </a:r>
              <a:endParaRPr lang="fr-FR" dirty="0"/>
            </a:p>
          </p:txBody>
        </p:sp>
        <p:sp>
          <p:nvSpPr>
            <p:cNvPr id="20" name="Ellipse 19"/>
            <p:cNvSpPr/>
            <p:nvPr/>
          </p:nvSpPr>
          <p:spPr>
            <a:xfrm>
              <a:off x="2649503" y="3845187"/>
              <a:ext cx="206755" cy="157514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2954713" y="3660521"/>
              <a:ext cx="1505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c) Équilibre LT</a:t>
              </a:r>
              <a:endParaRPr lang="fr-FR" dirty="0"/>
            </a:p>
          </p:txBody>
        </p:sp>
        <p:cxnSp>
          <p:nvCxnSpPr>
            <p:cNvPr id="23" name="Connecteur droit 22"/>
            <p:cNvCxnSpPr>
              <a:stCxn id="20" idx="3"/>
            </p:cNvCxnSpPr>
            <p:nvPr/>
          </p:nvCxnSpPr>
          <p:spPr>
            <a:xfrm flipH="1">
              <a:off x="1064379" y="3979634"/>
              <a:ext cx="1615403" cy="11453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ZoneTexte 23"/>
            <p:cNvSpPr txBox="1"/>
            <p:nvPr/>
          </p:nvSpPr>
          <p:spPr>
            <a:xfrm>
              <a:off x="763886" y="4241353"/>
              <a:ext cx="1730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d) Salaire rigides</a:t>
              </a:r>
              <a:endParaRPr lang="fr-FR" dirty="0"/>
            </a:p>
          </p:txBody>
        </p:sp>
        <p:cxnSp>
          <p:nvCxnSpPr>
            <p:cNvPr id="26" name="Connecteur droit 25"/>
            <p:cNvCxnSpPr>
              <a:stCxn id="20" idx="7"/>
            </p:cNvCxnSpPr>
            <p:nvPr/>
          </p:nvCxnSpPr>
          <p:spPr>
            <a:xfrm flipV="1">
              <a:off x="2825979" y="2411595"/>
              <a:ext cx="983406" cy="1456659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8" name="ZoneTexte 27"/>
            <p:cNvSpPr txBox="1"/>
            <p:nvPr/>
          </p:nvSpPr>
          <p:spPr>
            <a:xfrm>
              <a:off x="3809385" y="2304347"/>
              <a:ext cx="21303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d) Illusion monétaire</a:t>
              </a:r>
              <a:endParaRPr lang="fr-FR" dirty="0"/>
            </a:p>
          </p:txBody>
        </p:sp>
      </p:grpSp>
      <p:sp>
        <p:nvSpPr>
          <p:cNvPr id="10" name="ZoneTexte 9"/>
          <p:cNvSpPr txBox="1"/>
          <p:nvPr/>
        </p:nvSpPr>
        <p:spPr>
          <a:xfrm>
            <a:off x="6080863" y="2681497"/>
            <a:ext cx="2605938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fr-FR" dirty="0" smtClean="0"/>
              <a:t>Voir </a:t>
            </a:r>
            <a:r>
              <a:rPr lang="fr-FR" dirty="0" err="1" smtClean="0"/>
              <a:t>slides</a:t>
            </a:r>
            <a:r>
              <a:rPr lang="fr-FR" dirty="0" smtClean="0"/>
              <a:t> théoriques</a:t>
            </a:r>
          </a:p>
          <a:p>
            <a:pPr marL="342900" indent="-342900">
              <a:buAutoNum type="alphaLcParenR"/>
            </a:pPr>
            <a:r>
              <a:rPr lang="fr-FR" dirty="0" smtClean="0"/>
              <a:t>Voir </a:t>
            </a:r>
            <a:r>
              <a:rPr lang="fr-FR" dirty="0" err="1" smtClean="0"/>
              <a:t>slide</a:t>
            </a:r>
            <a:r>
              <a:rPr lang="fr-FR" dirty="0" smtClean="0"/>
              <a:t> suivante</a:t>
            </a:r>
          </a:p>
          <a:p>
            <a:pPr marL="342900" indent="-342900">
              <a:buAutoNum type="alphaLcParenR"/>
            </a:pPr>
            <a:r>
              <a:rPr lang="fr-FR" dirty="0" smtClean="0"/>
              <a:t>Croisement entre l’offre et la demande</a:t>
            </a:r>
          </a:p>
          <a:p>
            <a:pPr marL="342900" indent="-342900">
              <a:buFontTx/>
              <a:buAutoNum type="alphaLcParenR"/>
            </a:pPr>
            <a:r>
              <a:rPr lang="fr-FR" dirty="0"/>
              <a:t>Suite (et fin) le 8 mai… 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427569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Séance </a:t>
            </a:r>
            <a:r>
              <a:rPr lang="fr-FR" dirty="0" smtClean="0"/>
              <a:t>18 ex1. b) </a:t>
            </a:r>
            <a:r>
              <a:rPr lang="fr-FR" dirty="0" smtClean="0"/>
              <a:t>	</a:t>
            </a:r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4799678" y="3820781"/>
            <a:ext cx="2663204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4917618" y="1727600"/>
            <a:ext cx="0" cy="22703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>
            <a:off x="5287029" y="1916506"/>
            <a:ext cx="1368523" cy="15695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5287029" y="2078285"/>
            <a:ext cx="1486669" cy="15160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4568308" y="1891238"/>
            <a:ext cx="237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i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7443191" y="395860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Y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6300901" y="1642755"/>
            <a:ext cx="479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LM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6852462" y="3367929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IS</a:t>
            </a:r>
            <a:endParaRPr lang="fr-FR" dirty="0"/>
          </a:p>
        </p:txBody>
      </p:sp>
      <p:cxnSp>
        <p:nvCxnSpPr>
          <p:cNvPr id="25" name="Connecteur droit avec flèche 24"/>
          <p:cNvCxnSpPr/>
          <p:nvPr/>
        </p:nvCxnSpPr>
        <p:spPr>
          <a:xfrm flipV="1">
            <a:off x="4805948" y="6326394"/>
            <a:ext cx="2663204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V="1">
            <a:off x="4923888" y="4233213"/>
            <a:ext cx="0" cy="22703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5293299" y="4583898"/>
            <a:ext cx="1486669" cy="15160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4574578" y="4396851"/>
            <a:ext cx="237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i</a:t>
            </a:r>
            <a:endParaRPr lang="fr-FR" dirty="0"/>
          </a:p>
        </p:txBody>
      </p:sp>
      <p:sp>
        <p:nvSpPr>
          <p:cNvPr id="30" name="ZoneTexte 29"/>
          <p:cNvSpPr txBox="1"/>
          <p:nvPr/>
        </p:nvSpPr>
        <p:spPr>
          <a:xfrm>
            <a:off x="7449461" y="646421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Y</a:t>
            </a:r>
            <a:endParaRPr lang="fr-FR" dirty="0"/>
          </a:p>
        </p:txBody>
      </p:sp>
      <p:sp>
        <p:nvSpPr>
          <p:cNvPr id="32" name="ZoneTexte 31"/>
          <p:cNvSpPr txBox="1"/>
          <p:nvPr/>
        </p:nvSpPr>
        <p:spPr>
          <a:xfrm>
            <a:off x="6858732" y="5873542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DA LT</a:t>
            </a:r>
            <a:endParaRPr lang="fr-FR" dirty="0"/>
          </a:p>
        </p:txBody>
      </p:sp>
      <p:cxnSp>
        <p:nvCxnSpPr>
          <p:cNvPr id="33" name="Connecteur droit avec flèche 32"/>
          <p:cNvCxnSpPr/>
          <p:nvPr/>
        </p:nvCxnSpPr>
        <p:spPr>
          <a:xfrm flipV="1">
            <a:off x="1624713" y="3839077"/>
            <a:ext cx="2663204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 flipV="1">
            <a:off x="1742653" y="1745896"/>
            <a:ext cx="0" cy="22703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flipH="1">
            <a:off x="2746892" y="1832170"/>
            <a:ext cx="1" cy="20069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2112064" y="2096581"/>
            <a:ext cx="1486669" cy="15160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/>
        </p:nvSpPr>
        <p:spPr>
          <a:xfrm>
            <a:off x="1393343" y="1909534"/>
            <a:ext cx="237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i</a:t>
            </a:r>
            <a:endParaRPr lang="fr-FR" dirty="0"/>
          </a:p>
        </p:txBody>
      </p:sp>
      <p:sp>
        <p:nvSpPr>
          <p:cNvPr id="38" name="ZoneTexte 37"/>
          <p:cNvSpPr txBox="1"/>
          <p:nvPr/>
        </p:nvSpPr>
        <p:spPr>
          <a:xfrm>
            <a:off x="3697188" y="3976902"/>
            <a:ext cx="906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 = M/P</a:t>
            </a:r>
            <a:endParaRPr lang="fr-FR" dirty="0"/>
          </a:p>
        </p:txBody>
      </p:sp>
      <p:sp>
        <p:nvSpPr>
          <p:cNvPr id="39" name="ZoneTexte 38"/>
          <p:cNvSpPr txBox="1"/>
          <p:nvPr/>
        </p:nvSpPr>
        <p:spPr>
          <a:xfrm>
            <a:off x="2369866" y="1660803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Ls</a:t>
            </a:r>
            <a:endParaRPr lang="fr-FR" dirty="0"/>
          </a:p>
        </p:txBody>
      </p:sp>
      <p:sp>
        <p:nvSpPr>
          <p:cNvPr id="40" name="ZoneTexte 39"/>
          <p:cNvSpPr txBox="1"/>
          <p:nvPr/>
        </p:nvSpPr>
        <p:spPr>
          <a:xfrm>
            <a:off x="3677497" y="3386225"/>
            <a:ext cx="402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L</a:t>
            </a:r>
            <a:r>
              <a:rPr lang="fr-FR" dirty="0" err="1"/>
              <a:t>d</a:t>
            </a:r>
            <a:endParaRPr lang="fr-FR" dirty="0"/>
          </a:p>
        </p:txBody>
      </p:sp>
      <p:sp>
        <p:nvSpPr>
          <p:cNvPr id="43" name="ZoneTexte 42"/>
          <p:cNvSpPr txBox="1"/>
          <p:nvPr/>
        </p:nvSpPr>
        <p:spPr>
          <a:xfrm>
            <a:off x="1506361" y="1232972"/>
            <a:ext cx="2290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Marché de la monnaie</a:t>
            </a:r>
            <a:endParaRPr lang="fr-FR" dirty="0"/>
          </a:p>
        </p:txBody>
      </p:sp>
      <p:sp>
        <p:nvSpPr>
          <p:cNvPr id="44" name="ZoneTexte 43"/>
          <p:cNvSpPr txBox="1"/>
          <p:nvPr/>
        </p:nvSpPr>
        <p:spPr>
          <a:xfrm>
            <a:off x="777794" y="4636810"/>
            <a:ext cx="410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Diminution des prix : </a:t>
            </a:r>
            <a:r>
              <a:rPr lang="fr-FR" dirty="0" smtClean="0">
                <a:solidFill>
                  <a:srgbClr val="FF0000"/>
                </a:solidFill>
              </a:rPr>
              <a:t>L = M/P augmentent</a:t>
            </a:r>
            <a:endParaRPr lang="fr-FR" dirty="0">
              <a:solidFill>
                <a:srgbClr val="FF0000"/>
              </a:solidFill>
            </a:endParaRPr>
          </a:p>
        </p:txBody>
      </p:sp>
      <p:cxnSp>
        <p:nvCxnSpPr>
          <p:cNvPr id="45" name="Connecteur droit 44"/>
          <p:cNvCxnSpPr/>
          <p:nvPr/>
        </p:nvCxnSpPr>
        <p:spPr>
          <a:xfrm flipH="1">
            <a:off x="3227501" y="1836932"/>
            <a:ext cx="1" cy="200690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 flipH="1">
            <a:off x="5971290" y="2185998"/>
            <a:ext cx="1368523" cy="156955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 flipH="1">
            <a:off x="1742654" y="2726956"/>
            <a:ext cx="4558247" cy="0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 flipH="1">
            <a:off x="1742654" y="3233761"/>
            <a:ext cx="5109808" cy="0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>
            <a:off x="5971290" y="2559598"/>
            <a:ext cx="0" cy="3904621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>
            <a:off x="6438745" y="2813872"/>
            <a:ext cx="0" cy="3689725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ZoneTexte 60"/>
          <p:cNvSpPr txBox="1"/>
          <p:nvPr/>
        </p:nvSpPr>
        <p:spPr>
          <a:xfrm>
            <a:off x="324901" y="5296399"/>
            <a:ext cx="42434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Combinaison (Y,P) pour lesquelles les marchés B&amp;S, monétaire (et donc obligataires) sont </a:t>
            </a:r>
            <a:r>
              <a:rPr lang="fr-FR" dirty="0" smtClean="0"/>
              <a:t>à l’</a:t>
            </a:r>
            <a:r>
              <a:rPr lang="fr-FR" dirty="0" smtClean="0"/>
              <a:t>équilibre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1278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455</Words>
  <Application>Microsoft Macintosh PowerPoint</Application>
  <PresentationFormat>Présentation à l'écran (4:3)</PresentationFormat>
  <Paragraphs>66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a) i pour être à l’équilibre entre le marché B&amp;S et marché monétaire</vt:lpstr>
      <vt:lpstr>b) G - T; BOC</vt:lpstr>
      <vt:lpstr>c) Comment sont financés les Investissements syldaves?</vt:lpstr>
      <vt:lpstr>Séance 18. Ex. 1</vt:lpstr>
      <vt:lpstr>Séance 18 ex1. b)  </vt:lpstr>
    </vt:vector>
  </TitlesOfParts>
  <Company>ULB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Olivia D'Aoust</dc:creator>
  <cp:lastModifiedBy>Olivia D'Aoust</cp:lastModifiedBy>
  <cp:revision>10</cp:revision>
  <dcterms:created xsi:type="dcterms:W3CDTF">2014-04-29T12:20:52Z</dcterms:created>
  <dcterms:modified xsi:type="dcterms:W3CDTF">2014-04-29T14:30:14Z</dcterms:modified>
</cp:coreProperties>
</file>